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A6"/>
    <a:srgbClr val="275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496" autoAdjust="0"/>
  </p:normalViewPr>
  <p:slideViewPr>
    <p:cSldViewPr snapToGrid="0">
      <p:cViewPr varScale="1">
        <p:scale>
          <a:sx n="75" d="100"/>
          <a:sy n="75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9CDE0-D08B-4B8C-91B2-384A75678DF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17E836A-2131-4CF6-80B6-67CA15845336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are the research gaps in GHG quantification from livestock in SSA?</a:t>
          </a:r>
        </a:p>
        <a:p>
          <a:endParaRPr lang="fr-F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4010B9-A16D-4FF0-AD3B-DC03AD4033DE}" type="parTrans" cxnId="{E81BDC2B-9026-4C3F-A25E-43E62DB64458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3F78B-55BC-48B3-9A73-F62CE2EDD580}" type="sibTrans" cxnId="{E81BDC2B-9026-4C3F-A25E-43E62DB64458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FA236-F78B-411F-8B50-FB22CB9E29DF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best management practices (BMP) are used to increase livestock productivity?</a:t>
          </a:r>
          <a:endParaRPr lang="fr-FR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1164C-2102-4718-892B-0BB92DA0FEE6}" type="parTrans" cxnId="{B94D3C6F-39A0-49DC-97F2-BF529F712EB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85DB3-D1F4-40A1-909C-243403E8480B}" type="sibTrans" cxnId="{B94D3C6F-39A0-49DC-97F2-BF529F712EB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EB926-7538-40DC-B8D0-8900BCE21F27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Who are considered key actors in the research and innovation processes on GHG in SSA?</a:t>
          </a:r>
          <a:endParaRPr lang="fr-FR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94721-F7BC-4B2D-8312-5933CE66FE1C}" type="parTrans" cxnId="{0A060316-41DC-4B17-BE29-117580841C61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72DEE-D88B-4AB9-B69A-3E8821F808A2}" type="sibTrans" cxnId="{0A060316-41DC-4B17-BE29-117580841C61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C3C488-DDAE-4870-A6C3-40CC4DEFAFBA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are the low-carbon livestock mitigation practices in SSA?</a:t>
          </a:r>
          <a:endParaRPr lang="fr-FR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A173F6-DD38-46C4-A99B-0A7003A1B676}" type="parTrans" cxnId="{0658395A-F072-4F3B-9ADE-4CC9D75640D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2E36D-0DD1-436B-8DC9-1CD11567928C}" type="sibTrans" cxnId="{0658395A-F072-4F3B-9ADE-4CC9D75640D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DB771-6DCF-4F3D-98FD-3B50542092C7}">
      <dgm:prSet phldrT="[Texte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Identification of </a:t>
          </a:r>
          <a:r>
            <a:rPr lang="en-US" sz="2800" dirty="0">
              <a:solidFill>
                <a:srgbClr val="2D2DB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potential training needs for </a:t>
          </a: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GHG measurement and prediction methods</a:t>
          </a:r>
          <a:endParaRPr lang="fr-FR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F2F71-E643-4A37-B763-141099E6F604}" type="parTrans" cxnId="{2CED0764-1E09-4641-8675-64C657148BB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39B50B-A360-419F-AB9F-A60AA6B9672D}" type="sibTrans" cxnId="{2CED0764-1E09-4641-8675-64C657148BB5}">
      <dgm:prSet/>
      <dgm:spPr/>
      <dgm:t>
        <a:bodyPr/>
        <a:lstStyle/>
        <a:p>
          <a:endParaRPr lang="fr-F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0F40F-D7EE-4E79-BCAF-E386EE7436EA}" type="pres">
      <dgm:prSet presAssocID="{4459CDE0-D08B-4B8C-91B2-384A75678DF3}" presName="Name0" presStyleCnt="0">
        <dgm:presLayoutVars>
          <dgm:dir/>
          <dgm:resizeHandles val="exact"/>
        </dgm:presLayoutVars>
      </dgm:prSet>
      <dgm:spPr/>
    </dgm:pt>
    <dgm:pt modelId="{8FBADECB-6C3F-44D7-9FD0-BC9418C3F1E5}" type="pres">
      <dgm:prSet presAssocID="{4459CDE0-D08B-4B8C-91B2-384A75678DF3}" presName="fgShape" presStyleLbl="fgShp" presStyleIdx="0" presStyleCnt="1" custScaleX="69973" custScaleY="7291" custLinFactY="7813" custLinFactNeighborX="170" custLinFactNeighborY="100000"/>
      <dgm:spPr/>
    </dgm:pt>
    <dgm:pt modelId="{CCACBFF7-AE77-4FFE-8B7A-9F318F10AD10}" type="pres">
      <dgm:prSet presAssocID="{4459CDE0-D08B-4B8C-91B2-384A75678DF3}" presName="linComp" presStyleCnt="0"/>
      <dgm:spPr/>
    </dgm:pt>
    <dgm:pt modelId="{B624D06F-FB38-4B9F-8C32-2990D432F5FF}" type="pres">
      <dgm:prSet presAssocID="{917E836A-2131-4CF6-80B6-67CA15845336}" presName="compNode" presStyleCnt="0"/>
      <dgm:spPr/>
    </dgm:pt>
    <dgm:pt modelId="{9B195D34-66E8-427A-ADBA-B62A8D38ED1E}" type="pres">
      <dgm:prSet presAssocID="{917E836A-2131-4CF6-80B6-67CA15845336}" presName="bkgdShape" presStyleLbl="node1" presStyleIdx="0" presStyleCnt="5" custScaleX="238902" custLinFactX="-100000" custLinFactNeighborX="-142451" custLinFactNeighborY="-2109"/>
      <dgm:spPr/>
    </dgm:pt>
    <dgm:pt modelId="{123753F8-F8A9-4FD9-BFC7-CDF3B0E82DDF}" type="pres">
      <dgm:prSet presAssocID="{917E836A-2131-4CF6-80B6-67CA15845336}" presName="nodeTx" presStyleLbl="node1" presStyleIdx="0" presStyleCnt="5">
        <dgm:presLayoutVars>
          <dgm:bulletEnabled val="1"/>
        </dgm:presLayoutVars>
      </dgm:prSet>
      <dgm:spPr/>
    </dgm:pt>
    <dgm:pt modelId="{4268BD01-CB86-430E-AD33-3D50930A4516}" type="pres">
      <dgm:prSet presAssocID="{917E836A-2131-4CF6-80B6-67CA15845336}" presName="invisiNode" presStyleLbl="node1" presStyleIdx="0" presStyleCnt="5"/>
      <dgm:spPr/>
    </dgm:pt>
    <dgm:pt modelId="{F44E9CAF-D274-4912-8D56-6BB399D779C3}" type="pres">
      <dgm:prSet presAssocID="{917E836A-2131-4CF6-80B6-67CA15845336}" presName="imagNode" presStyleLbl="fgImgPlace1" presStyleIdx="0" presStyleCnt="5" custScaleX="100545" custScaleY="55773" custLinFactNeighborX="-2142" custLinFactNeighborY="-147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Bulle de pensée avec un remplissage uni"/>
        </a:ext>
      </dgm:extLst>
    </dgm:pt>
    <dgm:pt modelId="{69ECAD33-6A89-4DE0-9E3E-A662086EB13E}" type="pres">
      <dgm:prSet presAssocID="{5A13F78B-55BC-48B3-9A73-F62CE2EDD580}" presName="sibTrans" presStyleLbl="sibTrans2D1" presStyleIdx="0" presStyleCnt="0"/>
      <dgm:spPr/>
    </dgm:pt>
    <dgm:pt modelId="{C9D9C7A5-AA98-4357-808F-F8BBC944D286}" type="pres">
      <dgm:prSet presAssocID="{BF8FA236-F78B-411F-8B50-FB22CB9E29DF}" presName="compNode" presStyleCnt="0"/>
      <dgm:spPr/>
    </dgm:pt>
    <dgm:pt modelId="{13B624B6-7605-44F3-9CA3-3B2071DFACE4}" type="pres">
      <dgm:prSet presAssocID="{BF8FA236-F78B-411F-8B50-FB22CB9E29DF}" presName="bkgdShape" presStyleLbl="node1" presStyleIdx="1" presStyleCnt="5" custScaleX="229042"/>
      <dgm:spPr/>
    </dgm:pt>
    <dgm:pt modelId="{5EF9EAB8-13ED-4EE4-BB7D-2DB219F22F78}" type="pres">
      <dgm:prSet presAssocID="{BF8FA236-F78B-411F-8B50-FB22CB9E29DF}" presName="nodeTx" presStyleLbl="node1" presStyleIdx="1" presStyleCnt="5">
        <dgm:presLayoutVars>
          <dgm:bulletEnabled val="1"/>
        </dgm:presLayoutVars>
      </dgm:prSet>
      <dgm:spPr/>
    </dgm:pt>
    <dgm:pt modelId="{D808F981-60F8-48D8-9492-2D1363EBC0CB}" type="pres">
      <dgm:prSet presAssocID="{BF8FA236-F78B-411F-8B50-FB22CB9E29DF}" presName="invisiNode" presStyleLbl="node1" presStyleIdx="1" presStyleCnt="5"/>
      <dgm:spPr/>
    </dgm:pt>
    <dgm:pt modelId="{08850ACB-DA9F-43E1-8538-142B4A07CCB3}" type="pres">
      <dgm:prSet presAssocID="{BF8FA236-F78B-411F-8B50-FB22CB9E29DF}" presName="imagNode" presStyleLbl="fgImgPlace1" presStyleIdx="1" presStyleCnt="5" custScaleX="120753" custScaleY="70325" custLinFactNeighborX="-13905" custLinFactNeighborY="-276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oissance de l'activité avec un remplissage uni"/>
        </a:ext>
      </dgm:extLst>
    </dgm:pt>
    <dgm:pt modelId="{7FE83BE4-4B0B-4C93-9D37-A652C97EEEE2}" type="pres">
      <dgm:prSet presAssocID="{07685DB3-D1F4-40A1-909C-243403E8480B}" presName="sibTrans" presStyleLbl="sibTrans2D1" presStyleIdx="0" presStyleCnt="0"/>
      <dgm:spPr/>
    </dgm:pt>
    <dgm:pt modelId="{2C308E0E-58E5-493C-9557-68394F60474E}" type="pres">
      <dgm:prSet presAssocID="{BF9EB926-7538-40DC-B8D0-8900BCE21F27}" presName="compNode" presStyleCnt="0"/>
      <dgm:spPr/>
    </dgm:pt>
    <dgm:pt modelId="{E3B6D73E-CBF6-4357-ABF6-4D23A300B679}" type="pres">
      <dgm:prSet presAssocID="{BF9EB926-7538-40DC-B8D0-8900BCE21F27}" presName="bkgdShape" presStyleLbl="node1" presStyleIdx="2" presStyleCnt="5" custScaleX="198228" custLinFactNeighborX="-6696" custLinFactNeighborY="-2109"/>
      <dgm:spPr/>
    </dgm:pt>
    <dgm:pt modelId="{3B69BB73-ECA1-40E7-AF9E-71F8CFB3CA76}" type="pres">
      <dgm:prSet presAssocID="{BF9EB926-7538-40DC-B8D0-8900BCE21F27}" presName="nodeTx" presStyleLbl="node1" presStyleIdx="2" presStyleCnt="5">
        <dgm:presLayoutVars>
          <dgm:bulletEnabled val="1"/>
        </dgm:presLayoutVars>
      </dgm:prSet>
      <dgm:spPr/>
    </dgm:pt>
    <dgm:pt modelId="{53245164-0473-483D-AC32-A8703964D484}" type="pres">
      <dgm:prSet presAssocID="{BF9EB926-7538-40DC-B8D0-8900BCE21F27}" presName="invisiNode" presStyleLbl="node1" presStyleIdx="2" presStyleCnt="5"/>
      <dgm:spPr/>
    </dgm:pt>
    <dgm:pt modelId="{D3AC7044-D61F-45DE-AEB7-80938DC0F83B}" type="pres">
      <dgm:prSet presAssocID="{BF9EB926-7538-40DC-B8D0-8900BCE21F27}" presName="imagNode" presStyleLbl="fgImgPlace1" presStyleIdx="2" presStyleCnt="5" custScaleX="112436" custScaleY="77459" custLinFactNeighborX="-10148" custLinFactNeighborY="-2732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fants avec un remplissage uni"/>
        </a:ext>
      </dgm:extLst>
    </dgm:pt>
    <dgm:pt modelId="{D4C21CED-697A-4507-B11A-868956A69CB4}" type="pres">
      <dgm:prSet presAssocID="{B4B72DEE-D88B-4AB9-B69A-3E8821F808A2}" presName="sibTrans" presStyleLbl="sibTrans2D1" presStyleIdx="0" presStyleCnt="0"/>
      <dgm:spPr/>
    </dgm:pt>
    <dgm:pt modelId="{D18EA68C-A897-46D7-8B52-B9E21F0EBDC9}" type="pres">
      <dgm:prSet presAssocID="{D7C3C488-DDAE-4870-A6C3-40CC4DEFAFBA}" presName="compNode" presStyleCnt="0"/>
      <dgm:spPr/>
    </dgm:pt>
    <dgm:pt modelId="{1728188F-F354-427A-AD46-E24DFFBF586B}" type="pres">
      <dgm:prSet presAssocID="{D7C3C488-DDAE-4870-A6C3-40CC4DEFAFBA}" presName="bkgdShape" presStyleLbl="node1" presStyleIdx="3" presStyleCnt="5" custScaleX="200313" custLinFactNeighborX="-6696" custLinFactNeighborY="-2109"/>
      <dgm:spPr/>
    </dgm:pt>
    <dgm:pt modelId="{95BF3220-6741-4394-A358-C7BBD921BAB4}" type="pres">
      <dgm:prSet presAssocID="{D7C3C488-DDAE-4870-A6C3-40CC4DEFAFBA}" presName="nodeTx" presStyleLbl="node1" presStyleIdx="3" presStyleCnt="5">
        <dgm:presLayoutVars>
          <dgm:bulletEnabled val="1"/>
        </dgm:presLayoutVars>
      </dgm:prSet>
      <dgm:spPr/>
    </dgm:pt>
    <dgm:pt modelId="{628C8D03-25DF-4EFF-9A72-DBD591FACE44}" type="pres">
      <dgm:prSet presAssocID="{D7C3C488-DDAE-4870-A6C3-40CC4DEFAFBA}" presName="invisiNode" presStyleLbl="node1" presStyleIdx="3" presStyleCnt="5"/>
      <dgm:spPr/>
    </dgm:pt>
    <dgm:pt modelId="{64889213-B4F3-472E-9631-B5A58E1E0BAB}" type="pres">
      <dgm:prSet presAssocID="{D7C3C488-DDAE-4870-A6C3-40CC4DEFAFBA}" presName="imagNode" presStyleLbl="fgImgPlace1" presStyleIdx="3" presStyleCnt="5" custScaleX="122934" custScaleY="78397" custLinFactNeighborX="-491" custLinFactNeighborY="-2744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Main ouverte avec une plante avec un remplissage uni"/>
        </a:ext>
      </dgm:extLst>
    </dgm:pt>
    <dgm:pt modelId="{89513CE0-DFA1-44CA-9ACC-7998FBB8C78B}" type="pres">
      <dgm:prSet presAssocID="{F082E36D-0DD1-436B-8DC9-1CD11567928C}" presName="sibTrans" presStyleLbl="sibTrans2D1" presStyleIdx="0" presStyleCnt="0"/>
      <dgm:spPr/>
    </dgm:pt>
    <dgm:pt modelId="{964C164F-A5F0-4BBE-BA33-FF8FEC62B90F}" type="pres">
      <dgm:prSet presAssocID="{20BDB771-6DCF-4F3D-98FD-3B50542092C7}" presName="compNode" presStyleCnt="0"/>
      <dgm:spPr/>
    </dgm:pt>
    <dgm:pt modelId="{E89A8AD5-93BF-49A5-AE8E-9A2827C95097}" type="pres">
      <dgm:prSet presAssocID="{20BDB771-6DCF-4F3D-98FD-3B50542092C7}" presName="bkgdShape" presStyleLbl="node1" presStyleIdx="4" presStyleCnt="5" custScaleX="221478" custLinFactNeighborX="-6696" custLinFactNeighborY="-2109"/>
      <dgm:spPr/>
    </dgm:pt>
    <dgm:pt modelId="{AEEC8545-AB14-4F29-9DC3-468B8EFE23B2}" type="pres">
      <dgm:prSet presAssocID="{20BDB771-6DCF-4F3D-98FD-3B50542092C7}" presName="nodeTx" presStyleLbl="node1" presStyleIdx="4" presStyleCnt="5">
        <dgm:presLayoutVars>
          <dgm:bulletEnabled val="1"/>
        </dgm:presLayoutVars>
      </dgm:prSet>
      <dgm:spPr/>
    </dgm:pt>
    <dgm:pt modelId="{E70265F7-F043-440D-8EFD-75E323E96CFA}" type="pres">
      <dgm:prSet presAssocID="{20BDB771-6DCF-4F3D-98FD-3B50542092C7}" presName="invisiNode" presStyleLbl="node1" presStyleIdx="4" presStyleCnt="5"/>
      <dgm:spPr/>
    </dgm:pt>
    <dgm:pt modelId="{8D6AD521-595E-447B-BCC8-B9D888A4F545}" type="pres">
      <dgm:prSet presAssocID="{20BDB771-6DCF-4F3D-98FD-3B50542092C7}" presName="imagNode" presStyleLbl="fgImgPlace1" presStyleIdx="4" presStyleCnt="5" custScaleX="115901" custScaleY="84027" custLinFactNeighborX="-6168" custLinFactNeighborY="-3026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Mille avec un remplissage uni"/>
        </a:ext>
      </dgm:extLst>
    </dgm:pt>
  </dgm:ptLst>
  <dgm:cxnLst>
    <dgm:cxn modelId="{6B827810-F764-4F98-8358-43291A18CE05}" type="presOf" srcId="{917E836A-2131-4CF6-80B6-67CA15845336}" destId="{9B195D34-66E8-427A-ADBA-B62A8D38ED1E}" srcOrd="0" destOrd="0" presId="urn:microsoft.com/office/officeart/2005/8/layout/hList7"/>
    <dgm:cxn modelId="{E8384112-380B-4224-8FDC-23D33EF71F3A}" type="presOf" srcId="{B4B72DEE-D88B-4AB9-B69A-3E8821F808A2}" destId="{D4C21CED-697A-4507-B11A-868956A69CB4}" srcOrd="0" destOrd="0" presId="urn:microsoft.com/office/officeart/2005/8/layout/hList7"/>
    <dgm:cxn modelId="{0A060316-41DC-4B17-BE29-117580841C61}" srcId="{4459CDE0-D08B-4B8C-91B2-384A75678DF3}" destId="{BF9EB926-7538-40DC-B8D0-8900BCE21F27}" srcOrd="2" destOrd="0" parTransId="{C2E94721-F7BC-4B2D-8312-5933CE66FE1C}" sibTransId="{B4B72DEE-D88B-4AB9-B69A-3E8821F808A2}"/>
    <dgm:cxn modelId="{4311D317-DA06-41AE-A9D3-0EB5A10FB9D5}" type="presOf" srcId="{917E836A-2131-4CF6-80B6-67CA15845336}" destId="{123753F8-F8A9-4FD9-BFC7-CDF3B0E82DDF}" srcOrd="1" destOrd="0" presId="urn:microsoft.com/office/officeart/2005/8/layout/hList7"/>
    <dgm:cxn modelId="{14975520-EEC5-4A64-B865-440E8956994C}" type="presOf" srcId="{D7C3C488-DDAE-4870-A6C3-40CC4DEFAFBA}" destId="{1728188F-F354-427A-AD46-E24DFFBF586B}" srcOrd="0" destOrd="0" presId="urn:microsoft.com/office/officeart/2005/8/layout/hList7"/>
    <dgm:cxn modelId="{6D8ED321-49A9-46CC-9270-6EA06E52650C}" type="presOf" srcId="{F082E36D-0DD1-436B-8DC9-1CD11567928C}" destId="{89513CE0-DFA1-44CA-9ACC-7998FBB8C78B}" srcOrd="0" destOrd="0" presId="urn:microsoft.com/office/officeart/2005/8/layout/hList7"/>
    <dgm:cxn modelId="{E81BDC2B-9026-4C3F-A25E-43E62DB64458}" srcId="{4459CDE0-D08B-4B8C-91B2-384A75678DF3}" destId="{917E836A-2131-4CF6-80B6-67CA15845336}" srcOrd="0" destOrd="0" parTransId="{4D4010B9-A16D-4FF0-AD3B-DC03AD4033DE}" sibTransId="{5A13F78B-55BC-48B3-9A73-F62CE2EDD580}"/>
    <dgm:cxn modelId="{2CED0764-1E09-4641-8675-64C657148BB5}" srcId="{4459CDE0-D08B-4B8C-91B2-384A75678DF3}" destId="{20BDB771-6DCF-4F3D-98FD-3B50542092C7}" srcOrd="4" destOrd="0" parTransId="{CEDF2F71-E643-4A37-B763-141099E6F604}" sibTransId="{DB39B50B-A360-419F-AB9F-A60AA6B9672D}"/>
    <dgm:cxn modelId="{3217D96C-B3C4-4159-9705-B26E774604BF}" type="presOf" srcId="{BF8FA236-F78B-411F-8B50-FB22CB9E29DF}" destId="{13B624B6-7605-44F3-9CA3-3B2071DFACE4}" srcOrd="0" destOrd="0" presId="urn:microsoft.com/office/officeart/2005/8/layout/hList7"/>
    <dgm:cxn modelId="{B94D3C6F-39A0-49DC-97F2-BF529F712EB5}" srcId="{4459CDE0-D08B-4B8C-91B2-384A75678DF3}" destId="{BF8FA236-F78B-411F-8B50-FB22CB9E29DF}" srcOrd="1" destOrd="0" parTransId="{ED61164C-2102-4718-892B-0BB92DA0FEE6}" sibTransId="{07685DB3-D1F4-40A1-909C-243403E8480B}"/>
    <dgm:cxn modelId="{414E0858-16CE-428C-B379-8DF236F49D1F}" type="presOf" srcId="{4459CDE0-D08B-4B8C-91B2-384A75678DF3}" destId="{3340F40F-D7EE-4E79-BCAF-E386EE7436EA}" srcOrd="0" destOrd="0" presId="urn:microsoft.com/office/officeart/2005/8/layout/hList7"/>
    <dgm:cxn modelId="{0658395A-F072-4F3B-9ADE-4CC9D75640D5}" srcId="{4459CDE0-D08B-4B8C-91B2-384A75678DF3}" destId="{D7C3C488-DDAE-4870-A6C3-40CC4DEFAFBA}" srcOrd="3" destOrd="0" parTransId="{1BA173F6-DD38-46C4-A99B-0A7003A1B676}" sibTransId="{F082E36D-0DD1-436B-8DC9-1CD11567928C}"/>
    <dgm:cxn modelId="{81BFD37E-21B6-4EAD-8557-E19CBE65C325}" type="presOf" srcId="{07685DB3-D1F4-40A1-909C-243403E8480B}" destId="{7FE83BE4-4B0B-4C93-9D37-A652C97EEEE2}" srcOrd="0" destOrd="0" presId="urn:microsoft.com/office/officeart/2005/8/layout/hList7"/>
    <dgm:cxn modelId="{291AFB97-DDE1-41AB-8E4F-F3A981329C63}" type="presOf" srcId="{BF8FA236-F78B-411F-8B50-FB22CB9E29DF}" destId="{5EF9EAB8-13ED-4EE4-BB7D-2DB219F22F78}" srcOrd="1" destOrd="0" presId="urn:microsoft.com/office/officeart/2005/8/layout/hList7"/>
    <dgm:cxn modelId="{7656E8AE-5EFC-4EA5-A843-5C39EA408A6F}" type="presOf" srcId="{20BDB771-6DCF-4F3D-98FD-3B50542092C7}" destId="{AEEC8545-AB14-4F29-9DC3-468B8EFE23B2}" srcOrd="1" destOrd="0" presId="urn:microsoft.com/office/officeart/2005/8/layout/hList7"/>
    <dgm:cxn modelId="{1A8FEEC2-33E1-4624-B422-7E3B57341FD8}" type="presOf" srcId="{5A13F78B-55BC-48B3-9A73-F62CE2EDD580}" destId="{69ECAD33-6A89-4DE0-9E3E-A662086EB13E}" srcOrd="0" destOrd="0" presId="urn:microsoft.com/office/officeart/2005/8/layout/hList7"/>
    <dgm:cxn modelId="{018907C6-9B5D-4F14-971A-6013CAD6E265}" type="presOf" srcId="{D7C3C488-DDAE-4870-A6C3-40CC4DEFAFBA}" destId="{95BF3220-6741-4394-A358-C7BBD921BAB4}" srcOrd="1" destOrd="0" presId="urn:microsoft.com/office/officeart/2005/8/layout/hList7"/>
    <dgm:cxn modelId="{6664D6E1-129C-475A-9318-2A1C7B4F7999}" type="presOf" srcId="{BF9EB926-7538-40DC-B8D0-8900BCE21F27}" destId="{3B69BB73-ECA1-40E7-AF9E-71F8CFB3CA76}" srcOrd="1" destOrd="0" presId="urn:microsoft.com/office/officeart/2005/8/layout/hList7"/>
    <dgm:cxn modelId="{A7B60BF2-7C45-4230-8752-504410F2DFC2}" type="presOf" srcId="{BF9EB926-7538-40DC-B8D0-8900BCE21F27}" destId="{E3B6D73E-CBF6-4357-ABF6-4D23A300B679}" srcOrd="0" destOrd="0" presId="urn:microsoft.com/office/officeart/2005/8/layout/hList7"/>
    <dgm:cxn modelId="{3B1862FD-E733-4556-BDB2-06BB44F69D34}" type="presOf" srcId="{20BDB771-6DCF-4F3D-98FD-3B50542092C7}" destId="{E89A8AD5-93BF-49A5-AE8E-9A2827C95097}" srcOrd="0" destOrd="0" presId="urn:microsoft.com/office/officeart/2005/8/layout/hList7"/>
    <dgm:cxn modelId="{48A1FFB1-30C4-41B5-9A62-D31D93591B33}" type="presParOf" srcId="{3340F40F-D7EE-4E79-BCAF-E386EE7436EA}" destId="{8FBADECB-6C3F-44D7-9FD0-BC9418C3F1E5}" srcOrd="0" destOrd="0" presId="urn:microsoft.com/office/officeart/2005/8/layout/hList7"/>
    <dgm:cxn modelId="{FA32C5A0-534B-45FE-8DCC-780CDDEAC71E}" type="presParOf" srcId="{3340F40F-D7EE-4E79-BCAF-E386EE7436EA}" destId="{CCACBFF7-AE77-4FFE-8B7A-9F318F10AD10}" srcOrd="1" destOrd="0" presId="urn:microsoft.com/office/officeart/2005/8/layout/hList7"/>
    <dgm:cxn modelId="{E96C8754-DD81-4EB2-8FF2-62C28C6D24AF}" type="presParOf" srcId="{CCACBFF7-AE77-4FFE-8B7A-9F318F10AD10}" destId="{B624D06F-FB38-4B9F-8C32-2990D432F5FF}" srcOrd="0" destOrd="0" presId="urn:microsoft.com/office/officeart/2005/8/layout/hList7"/>
    <dgm:cxn modelId="{199D8573-58EE-49FE-8937-D2324AD77139}" type="presParOf" srcId="{B624D06F-FB38-4B9F-8C32-2990D432F5FF}" destId="{9B195D34-66E8-427A-ADBA-B62A8D38ED1E}" srcOrd="0" destOrd="0" presId="urn:microsoft.com/office/officeart/2005/8/layout/hList7"/>
    <dgm:cxn modelId="{0284F453-0BA6-4429-965D-1F115D484F79}" type="presParOf" srcId="{B624D06F-FB38-4B9F-8C32-2990D432F5FF}" destId="{123753F8-F8A9-4FD9-BFC7-CDF3B0E82DDF}" srcOrd="1" destOrd="0" presId="urn:microsoft.com/office/officeart/2005/8/layout/hList7"/>
    <dgm:cxn modelId="{4258A7B5-AFF5-4FDB-ADA5-7846322435A9}" type="presParOf" srcId="{B624D06F-FB38-4B9F-8C32-2990D432F5FF}" destId="{4268BD01-CB86-430E-AD33-3D50930A4516}" srcOrd="2" destOrd="0" presId="urn:microsoft.com/office/officeart/2005/8/layout/hList7"/>
    <dgm:cxn modelId="{3D405E74-73F3-471F-99CE-C2FD82A025B3}" type="presParOf" srcId="{B624D06F-FB38-4B9F-8C32-2990D432F5FF}" destId="{F44E9CAF-D274-4912-8D56-6BB399D779C3}" srcOrd="3" destOrd="0" presId="urn:microsoft.com/office/officeart/2005/8/layout/hList7"/>
    <dgm:cxn modelId="{337833A0-BD42-4534-98E7-F59431E7E388}" type="presParOf" srcId="{CCACBFF7-AE77-4FFE-8B7A-9F318F10AD10}" destId="{69ECAD33-6A89-4DE0-9E3E-A662086EB13E}" srcOrd="1" destOrd="0" presId="urn:microsoft.com/office/officeart/2005/8/layout/hList7"/>
    <dgm:cxn modelId="{387B95D6-0663-44D7-8721-F2147AFE65D4}" type="presParOf" srcId="{CCACBFF7-AE77-4FFE-8B7A-9F318F10AD10}" destId="{C9D9C7A5-AA98-4357-808F-F8BBC944D286}" srcOrd="2" destOrd="0" presId="urn:microsoft.com/office/officeart/2005/8/layout/hList7"/>
    <dgm:cxn modelId="{7049515C-CB3C-4900-B6FC-9601D9AC0C6B}" type="presParOf" srcId="{C9D9C7A5-AA98-4357-808F-F8BBC944D286}" destId="{13B624B6-7605-44F3-9CA3-3B2071DFACE4}" srcOrd="0" destOrd="0" presId="urn:microsoft.com/office/officeart/2005/8/layout/hList7"/>
    <dgm:cxn modelId="{554F0DF4-E3B3-44F8-A541-3852070041CC}" type="presParOf" srcId="{C9D9C7A5-AA98-4357-808F-F8BBC944D286}" destId="{5EF9EAB8-13ED-4EE4-BB7D-2DB219F22F78}" srcOrd="1" destOrd="0" presId="urn:microsoft.com/office/officeart/2005/8/layout/hList7"/>
    <dgm:cxn modelId="{E523015B-7106-4B7C-BBFA-ED2AAC93309F}" type="presParOf" srcId="{C9D9C7A5-AA98-4357-808F-F8BBC944D286}" destId="{D808F981-60F8-48D8-9492-2D1363EBC0CB}" srcOrd="2" destOrd="0" presId="urn:microsoft.com/office/officeart/2005/8/layout/hList7"/>
    <dgm:cxn modelId="{E5608D70-B536-4962-8DC2-D629C950FEAC}" type="presParOf" srcId="{C9D9C7A5-AA98-4357-808F-F8BBC944D286}" destId="{08850ACB-DA9F-43E1-8538-142B4A07CCB3}" srcOrd="3" destOrd="0" presId="urn:microsoft.com/office/officeart/2005/8/layout/hList7"/>
    <dgm:cxn modelId="{ED19839A-3712-4F37-8B35-17CBBECAD584}" type="presParOf" srcId="{CCACBFF7-AE77-4FFE-8B7A-9F318F10AD10}" destId="{7FE83BE4-4B0B-4C93-9D37-A652C97EEEE2}" srcOrd="3" destOrd="0" presId="urn:microsoft.com/office/officeart/2005/8/layout/hList7"/>
    <dgm:cxn modelId="{B3436332-B225-4127-9738-E0C0BFF733C4}" type="presParOf" srcId="{CCACBFF7-AE77-4FFE-8B7A-9F318F10AD10}" destId="{2C308E0E-58E5-493C-9557-68394F60474E}" srcOrd="4" destOrd="0" presId="urn:microsoft.com/office/officeart/2005/8/layout/hList7"/>
    <dgm:cxn modelId="{E050CE86-784A-43C9-8F00-9B95E72F55B5}" type="presParOf" srcId="{2C308E0E-58E5-493C-9557-68394F60474E}" destId="{E3B6D73E-CBF6-4357-ABF6-4D23A300B679}" srcOrd="0" destOrd="0" presId="urn:microsoft.com/office/officeart/2005/8/layout/hList7"/>
    <dgm:cxn modelId="{DE51C353-CF6B-40A0-ADAA-5A5CE1DC5A12}" type="presParOf" srcId="{2C308E0E-58E5-493C-9557-68394F60474E}" destId="{3B69BB73-ECA1-40E7-AF9E-71F8CFB3CA76}" srcOrd="1" destOrd="0" presId="urn:microsoft.com/office/officeart/2005/8/layout/hList7"/>
    <dgm:cxn modelId="{B4FCE911-6F35-4610-8BCF-92B0A713C5ED}" type="presParOf" srcId="{2C308E0E-58E5-493C-9557-68394F60474E}" destId="{53245164-0473-483D-AC32-A8703964D484}" srcOrd="2" destOrd="0" presId="urn:microsoft.com/office/officeart/2005/8/layout/hList7"/>
    <dgm:cxn modelId="{A74BA7EC-E655-4E16-92A3-2198A109B15D}" type="presParOf" srcId="{2C308E0E-58E5-493C-9557-68394F60474E}" destId="{D3AC7044-D61F-45DE-AEB7-80938DC0F83B}" srcOrd="3" destOrd="0" presId="urn:microsoft.com/office/officeart/2005/8/layout/hList7"/>
    <dgm:cxn modelId="{F796ADB4-848A-4CB6-9BC8-FEE63AEAC1BA}" type="presParOf" srcId="{CCACBFF7-AE77-4FFE-8B7A-9F318F10AD10}" destId="{D4C21CED-697A-4507-B11A-868956A69CB4}" srcOrd="5" destOrd="0" presId="urn:microsoft.com/office/officeart/2005/8/layout/hList7"/>
    <dgm:cxn modelId="{41EAF9BD-2841-4629-AC09-2662DC1EA2E0}" type="presParOf" srcId="{CCACBFF7-AE77-4FFE-8B7A-9F318F10AD10}" destId="{D18EA68C-A897-46D7-8B52-B9E21F0EBDC9}" srcOrd="6" destOrd="0" presId="urn:microsoft.com/office/officeart/2005/8/layout/hList7"/>
    <dgm:cxn modelId="{A2992670-91A1-4834-87BA-41F2FEAF5188}" type="presParOf" srcId="{D18EA68C-A897-46D7-8B52-B9E21F0EBDC9}" destId="{1728188F-F354-427A-AD46-E24DFFBF586B}" srcOrd="0" destOrd="0" presId="urn:microsoft.com/office/officeart/2005/8/layout/hList7"/>
    <dgm:cxn modelId="{67F28776-2722-4E5A-A2A3-7E5344FE68B5}" type="presParOf" srcId="{D18EA68C-A897-46D7-8B52-B9E21F0EBDC9}" destId="{95BF3220-6741-4394-A358-C7BBD921BAB4}" srcOrd="1" destOrd="0" presId="urn:microsoft.com/office/officeart/2005/8/layout/hList7"/>
    <dgm:cxn modelId="{AB31AA2C-8678-4253-A904-95F4F3D62604}" type="presParOf" srcId="{D18EA68C-A897-46D7-8B52-B9E21F0EBDC9}" destId="{628C8D03-25DF-4EFF-9A72-DBD591FACE44}" srcOrd="2" destOrd="0" presId="urn:microsoft.com/office/officeart/2005/8/layout/hList7"/>
    <dgm:cxn modelId="{DFA850FF-D753-4926-B94D-EDC30C4F6EDB}" type="presParOf" srcId="{D18EA68C-A897-46D7-8B52-B9E21F0EBDC9}" destId="{64889213-B4F3-472E-9631-B5A58E1E0BAB}" srcOrd="3" destOrd="0" presId="urn:microsoft.com/office/officeart/2005/8/layout/hList7"/>
    <dgm:cxn modelId="{3F303F36-E553-449E-9D26-0807ECA336DC}" type="presParOf" srcId="{CCACBFF7-AE77-4FFE-8B7A-9F318F10AD10}" destId="{89513CE0-DFA1-44CA-9ACC-7998FBB8C78B}" srcOrd="7" destOrd="0" presId="urn:microsoft.com/office/officeart/2005/8/layout/hList7"/>
    <dgm:cxn modelId="{9CE6765D-5D15-44CC-8EAC-9A0EC3AC7EEE}" type="presParOf" srcId="{CCACBFF7-AE77-4FFE-8B7A-9F318F10AD10}" destId="{964C164F-A5F0-4BBE-BA33-FF8FEC62B90F}" srcOrd="8" destOrd="0" presId="urn:microsoft.com/office/officeart/2005/8/layout/hList7"/>
    <dgm:cxn modelId="{633178B0-53AF-40C4-B0E9-71EE972AD0BA}" type="presParOf" srcId="{964C164F-A5F0-4BBE-BA33-FF8FEC62B90F}" destId="{E89A8AD5-93BF-49A5-AE8E-9A2827C95097}" srcOrd="0" destOrd="0" presId="urn:microsoft.com/office/officeart/2005/8/layout/hList7"/>
    <dgm:cxn modelId="{3192F453-6DA0-43CC-B8F3-387AC8347969}" type="presParOf" srcId="{964C164F-A5F0-4BBE-BA33-FF8FEC62B90F}" destId="{AEEC8545-AB14-4F29-9DC3-468B8EFE23B2}" srcOrd="1" destOrd="0" presId="urn:microsoft.com/office/officeart/2005/8/layout/hList7"/>
    <dgm:cxn modelId="{2B14DBA6-1C3B-43D8-A9B4-0D931A15C239}" type="presParOf" srcId="{964C164F-A5F0-4BBE-BA33-FF8FEC62B90F}" destId="{E70265F7-F043-440D-8EFD-75E323E96CFA}" srcOrd="2" destOrd="0" presId="urn:microsoft.com/office/officeart/2005/8/layout/hList7"/>
    <dgm:cxn modelId="{79A5D2EC-3F52-4674-8C4C-0982E99B138C}" type="presParOf" srcId="{964C164F-A5F0-4BBE-BA33-FF8FEC62B90F}" destId="{8D6AD521-595E-447B-BCC8-B9D888A4F54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95D34-66E8-427A-ADBA-B62A8D38ED1E}">
      <dsp:nvSpPr>
        <dsp:cNvPr id="0" name=""/>
        <dsp:cNvSpPr/>
      </dsp:nvSpPr>
      <dsp:spPr>
        <a:xfrm>
          <a:off x="0" y="0"/>
          <a:ext cx="2616412" cy="541866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are the research gaps in GHG quantification from livestock in SSA?</a:t>
          </a:r>
        </a:p>
        <a:p>
          <a:pPr algn="ctr">
            <a:spcBef>
              <a:spcPct val="0"/>
            </a:spcBef>
            <a:buNone/>
          </a:pPr>
          <a:endParaRPr lang="fr-FR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67466"/>
        <a:ext cx="2616412" cy="2167466"/>
      </dsp:txXfrm>
    </dsp:sp>
    <dsp:sp modelId="{F44E9CAF-D274-4912-8D56-6BB399D779C3}">
      <dsp:nvSpPr>
        <dsp:cNvPr id="0" name=""/>
        <dsp:cNvSpPr/>
      </dsp:nvSpPr>
      <dsp:spPr>
        <a:xfrm>
          <a:off x="774704" y="457212"/>
          <a:ext cx="1035081" cy="10063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624B6-7605-44F3-9CA3-3B2071DFACE4}">
      <dsp:nvSpPr>
        <dsp:cNvPr id="0" name=""/>
        <dsp:cNvSpPr/>
      </dsp:nvSpPr>
      <dsp:spPr>
        <a:xfrm>
          <a:off x="2655358" y="0"/>
          <a:ext cx="2508427" cy="541866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best management practices (BMP) are used to increase livestock productivity?</a:t>
          </a:r>
          <a:endParaRPr lang="fr-FR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5358" y="2167466"/>
        <a:ext cx="2508427" cy="2167466"/>
      </dsp:txXfrm>
    </dsp:sp>
    <dsp:sp modelId="{08850ACB-DA9F-43E1-8538-142B4A07CCB3}">
      <dsp:nvSpPr>
        <dsp:cNvPr id="0" name=""/>
        <dsp:cNvSpPr/>
      </dsp:nvSpPr>
      <dsp:spPr>
        <a:xfrm>
          <a:off x="3144865" y="93135"/>
          <a:ext cx="1243117" cy="12689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6D73E-CBF6-4357-ABF6-4D23A300B679}">
      <dsp:nvSpPr>
        <dsp:cNvPr id="0" name=""/>
        <dsp:cNvSpPr/>
      </dsp:nvSpPr>
      <dsp:spPr>
        <a:xfrm>
          <a:off x="5123307" y="0"/>
          <a:ext cx="2170957" cy="5418667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Who are considered key actors in the research and innovation processes on GHG in SSA?</a:t>
          </a:r>
          <a:endParaRPr lang="fr-FR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3307" y="2167466"/>
        <a:ext cx="2170957" cy="2167466"/>
      </dsp:txXfrm>
    </dsp:sp>
    <dsp:sp modelId="{D3AC7044-D61F-45DE-AEB7-80938DC0F83B}">
      <dsp:nvSpPr>
        <dsp:cNvPr id="0" name=""/>
        <dsp:cNvSpPr/>
      </dsp:nvSpPr>
      <dsp:spPr>
        <a:xfrm>
          <a:off x="5598900" y="35520"/>
          <a:ext cx="1157496" cy="139768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8188F-F354-427A-AD46-E24DFFBF586B}">
      <dsp:nvSpPr>
        <dsp:cNvPr id="0" name=""/>
        <dsp:cNvSpPr/>
      </dsp:nvSpPr>
      <dsp:spPr>
        <a:xfrm>
          <a:off x="7327120" y="0"/>
          <a:ext cx="2193792" cy="5418667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What are the low-carbon livestock mitigation practices in SSA?</a:t>
          </a:r>
          <a:endParaRPr lang="fr-FR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27120" y="2167466"/>
        <a:ext cx="2193792" cy="2167466"/>
      </dsp:txXfrm>
    </dsp:sp>
    <dsp:sp modelId="{64889213-B4F3-472E-9631-B5A58E1E0BAB}">
      <dsp:nvSpPr>
        <dsp:cNvPr id="0" name=""/>
        <dsp:cNvSpPr/>
      </dsp:nvSpPr>
      <dsp:spPr>
        <a:xfrm>
          <a:off x="7859510" y="24729"/>
          <a:ext cx="1265570" cy="141460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A8AD5-93BF-49A5-AE8E-9A2827C95097}">
      <dsp:nvSpPr>
        <dsp:cNvPr id="0" name=""/>
        <dsp:cNvSpPr/>
      </dsp:nvSpPr>
      <dsp:spPr>
        <a:xfrm>
          <a:off x="9553768" y="0"/>
          <a:ext cx="2425587" cy="541866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Identification of </a:t>
          </a:r>
          <a:r>
            <a:rPr lang="en-US" sz="2800" kern="1200" dirty="0">
              <a:solidFill>
                <a:srgbClr val="2D2DB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potential training needs for </a:t>
          </a: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rPr>
            <a:t>GHG measurement and prediction methods</a:t>
          </a:r>
          <a:endParaRPr lang="fr-FR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3768" y="2167466"/>
        <a:ext cx="2425587" cy="2167466"/>
      </dsp:txXfrm>
    </dsp:sp>
    <dsp:sp modelId="{8D6AD521-595E-447B-BCC8-B9D888A4F545}">
      <dsp:nvSpPr>
        <dsp:cNvPr id="0" name=""/>
        <dsp:cNvSpPr/>
      </dsp:nvSpPr>
      <dsp:spPr>
        <a:xfrm>
          <a:off x="10179814" y="0"/>
          <a:ext cx="1193167" cy="151619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DECB-6C3F-44D7-9FD0-BC9418C3F1E5}">
      <dsp:nvSpPr>
        <dsp:cNvPr id="0" name=""/>
        <dsp:cNvSpPr/>
      </dsp:nvSpPr>
      <dsp:spPr>
        <a:xfrm>
          <a:off x="2166820" y="5359405"/>
          <a:ext cx="7762858" cy="5926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DFA76-ED5D-4312-B0A0-8B058D801629}" type="datetimeFigureOut">
              <a:rPr lang="fr-FR" smtClean="0"/>
              <a:t>07/10/2024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14D02-C9EA-469B-93AE-C656E5DDBE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49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Transforming Food and Agricultural Systems through Research in Partnership with Africa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0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Transforming Food and Agricultural Systems through Research in Partnership with Africa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5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OT6e5d2ec0"/>
              </a:rPr>
              <a:t>Livestock are an important source of livelihoods in agricultural systems in sub-Saharan </a:t>
            </a:r>
            <a:r>
              <a:rPr lang="fr-FR" sz="1800" b="0" i="0" u="none" strike="noStrike" baseline="0" dirty="0" err="1">
                <a:solidFill>
                  <a:srgbClr val="231F20"/>
                </a:solidFill>
                <a:latin typeface="AdvOT6e5d2ec0"/>
              </a:rPr>
              <a:t>Africa</a:t>
            </a:r>
            <a:r>
              <a:rPr lang="fr-FR" sz="1800" b="0" i="0" u="none" strike="noStrike" baseline="0" dirty="0">
                <a:solidFill>
                  <a:srgbClr val="231F20"/>
                </a:solidFill>
                <a:latin typeface="AdvOT6e5d2ec0"/>
              </a:rPr>
              <a:t> (SSA), 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OT6e5d2ec0"/>
              </a:rPr>
              <a:t>while also being the largest source of national greenhouse gas (GHG) emissions in most African countries</a:t>
            </a:r>
          </a:p>
          <a:p>
            <a:pPr algn="l"/>
            <a:r>
              <a:rPr lang="fr-FR" dirty="0" err="1"/>
              <a:t>climate</a:t>
            </a:r>
            <a:r>
              <a:rPr lang="fr-FR" dirty="0"/>
              <a:t> change magnifies </a:t>
            </a:r>
            <a:r>
              <a:rPr lang="fr-FR" dirty="0" err="1"/>
              <a:t>socio-economic</a:t>
            </a:r>
            <a:r>
              <a:rPr lang="fr-FR" dirty="0"/>
              <a:t> and </a:t>
            </a:r>
            <a:r>
              <a:rPr lang="fr-FR" dirty="0" err="1"/>
              <a:t>environmental</a:t>
            </a:r>
            <a:r>
              <a:rPr lang="fr-FR" dirty="0"/>
              <a:t> stresses in </a:t>
            </a:r>
            <a:r>
              <a:rPr lang="fr-FR" dirty="0" err="1"/>
              <a:t>Sub-Saharan</a:t>
            </a:r>
            <a:r>
              <a:rPr lang="fr-FR" dirty="0"/>
              <a:t> </a:t>
            </a:r>
            <a:r>
              <a:rPr lang="fr-FR" dirty="0" err="1"/>
              <a:t>Africa</a:t>
            </a:r>
            <a:r>
              <a:rPr lang="fr-FR" dirty="0"/>
              <a:t>,</a:t>
            </a:r>
            <a:endParaRPr kumimoji="0" lang="en-US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skerville Old Face" panose="02020602080505020303" pitchFamily="18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skerville Old Face" panose="02020602080505020303" pitchFamily="18" charset="0"/>
                <a:sym typeface="Times New Roman"/>
              </a:rPr>
              <a:t>In situ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skerville Old Face" panose="02020602080505020303" pitchFamily="18" charset="0"/>
                <a:sym typeface="Times New Roman"/>
              </a:rPr>
              <a:t>measurements of the environmental impact of livestock systems are limited in SSA . Overestimation of Enteric methane was reported by Graham et al 2022 for Cattle and under estimation for Small ruminant.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29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Context-Specific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Comprehensive Data on Livestock Management: Inadequate Research on Enteric Methane Mitigation Strategies</a:t>
            </a:r>
          </a:p>
          <a:p>
            <a:pPr marL="228600" indent="-228600">
              <a:buAutoNum type="arabicPeriod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Nutrition and Feeding Strategies;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Health and Disease Control;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Reproductive Management;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Grazing and Pasture Management; 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Control;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 and Data Management;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Manure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</a:t>
            </a:r>
          </a:p>
          <a:p>
            <a:pPr marL="228600" indent="-228600">
              <a:buAutoNum type="arabicPeriod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Governments and Policy Makers: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Research Institutions and Networks: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Academic and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Institutions: Non-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Governmental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Organizations (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NGOs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Partners and International Donors</a:t>
            </a:r>
          </a:p>
          <a:p>
            <a:pPr marL="228600" indent="-228600">
              <a:buAutoNum type="arabicPeriod"/>
            </a:pP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Manure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Management: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Grazing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Improvement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Integrating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Crop-Livestock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Agriculture</a:t>
            </a:r>
          </a:p>
          <a:p>
            <a:pPr marL="228600" indent="-228600">
              <a:buAutoNum type="arabicPeriod"/>
            </a:pP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Techniques, Data Collection and Management: Modeling and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Methods: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Policy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Communication: Local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FR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</a:t>
            </a:r>
            <a:endParaRPr lang="fr-FR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93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Living </a:t>
            </a:r>
            <a:r>
              <a:rPr lang="fr-FR" dirty="0" err="1"/>
              <a:t>labs</a:t>
            </a:r>
            <a:r>
              <a:rPr lang="fr-FR" dirty="0"/>
              <a:t> are </a:t>
            </a:r>
            <a:r>
              <a:rPr lang="fr-FR" dirty="0" err="1"/>
              <a:t>defined</a:t>
            </a:r>
            <a:r>
              <a:rPr lang="fr-FR" dirty="0"/>
              <a:t> as user </a:t>
            </a:r>
            <a:r>
              <a:rPr lang="fr-FR" dirty="0" err="1"/>
              <a:t>centered</a:t>
            </a:r>
            <a:r>
              <a:rPr lang="fr-FR" dirty="0"/>
              <a:t>, open innovation </a:t>
            </a:r>
            <a:r>
              <a:rPr lang="fr-FR" dirty="0" err="1"/>
              <a:t>ecesystem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systemic</a:t>
            </a:r>
            <a:r>
              <a:rPr lang="fr-FR" dirty="0"/>
              <a:t> user </a:t>
            </a:r>
            <a:r>
              <a:rPr lang="fr-FR" dirty="0" err="1"/>
              <a:t>co-creation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</a:t>
            </a:r>
            <a:r>
              <a:rPr lang="fr-FR" dirty="0" err="1"/>
              <a:t>intergrating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and innovation </a:t>
            </a:r>
            <a:r>
              <a:rPr lang="fr-FR" dirty="0" err="1"/>
              <a:t>processes</a:t>
            </a:r>
            <a:r>
              <a:rPr lang="fr-FR" dirty="0"/>
              <a:t> in real life </a:t>
            </a:r>
            <a:r>
              <a:rPr lang="fr-FR" dirty="0" err="1"/>
              <a:t>communities</a:t>
            </a:r>
            <a:r>
              <a:rPr lang="fr-FR" dirty="0"/>
              <a:t> and settings. Learning </a:t>
            </a:r>
            <a:r>
              <a:rPr lang="fr-FR" dirty="0" err="1"/>
              <a:t>processes</a:t>
            </a:r>
            <a:r>
              <a:rPr lang="fr-FR" dirty="0"/>
              <a:t>  </a:t>
            </a:r>
            <a:r>
              <a:rPr lang="fr-FR" dirty="0" err="1"/>
              <a:t>take</a:t>
            </a:r>
            <a:r>
              <a:rPr lang="fr-FR" dirty="0"/>
              <a:t> place at the </a:t>
            </a:r>
            <a:r>
              <a:rPr lang="fr-FR" dirty="0" err="1"/>
              <a:t>individual</a:t>
            </a:r>
            <a:r>
              <a:rPr lang="fr-FR" dirty="0"/>
              <a:t> and </a:t>
            </a:r>
            <a:r>
              <a:rPr lang="fr-FR" dirty="0" err="1"/>
              <a:t>community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WP1 : </a:t>
            </a:r>
            <a:r>
              <a:rPr lang="fr-FR" dirty="0" err="1"/>
              <a:t>Creation</a:t>
            </a:r>
            <a:r>
              <a:rPr lang="fr-FR" dirty="0"/>
              <a:t> of the LL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0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Meclan</a:t>
            </a:r>
            <a:r>
              <a:rPr lang="fr-FR" dirty="0"/>
              <a:t>,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facilities</a:t>
            </a:r>
            <a:r>
              <a:rPr lang="fr-FR" dirty="0"/>
              <a:t> in Six countries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contact of </a:t>
            </a:r>
            <a:r>
              <a:rPr lang="fr-FR" dirty="0" err="1"/>
              <a:t>reserachers</a:t>
            </a:r>
            <a:r>
              <a:rPr lang="fr-FR" dirty="0"/>
              <a:t> handling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facilities</a:t>
            </a:r>
            <a:endParaRPr lang="fr-FR" dirty="0"/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Food and Agriculture Organization (FAO), Italy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national de recherche pour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l'agriculture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l'alimentation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l'environnement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(INRAE), France; Centre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coopération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recherche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agronomique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pour 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développement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(CIRAD), France; International Livestock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Resaerch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Iinstitute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(ILRI), Kenya; University of Pretoria, South Africa; Institute of Rural Economy, Mali; Institute of Environment and Agricultural Research (INERA), Burkina Faso; Université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d’Abomey-Calavi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(UAC),  Benin 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Sénégalais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Recherches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Agricoles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(ISRA),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Sénegal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Université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d’Antananarivo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Madagascar;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Recherche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Elevage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pour 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Développement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Tchad and</a:t>
            </a:r>
            <a:r>
              <a:rPr lang="en-US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 Center for Applied Research in Rural Development (FOFIFA), Madagascar. This was extended to sixteen (16) with the addition of other identified organizations (Obafemi Awolowo University, Nigeria; University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Parakou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Benin;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Natural Resources Institute Finland (LUKE),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International fund for Agriculture development (IFAD) Italy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fr-FR" dirty="0">
                <a:effectLst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facilities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countries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available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facilities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 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91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59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Both</a:t>
            </a:r>
            <a:r>
              <a:rPr lang="fr-FR" dirty="0"/>
              <a:t> on </a:t>
            </a:r>
            <a:r>
              <a:rPr lang="fr-FR" dirty="0" err="1"/>
              <a:t>pasture</a:t>
            </a:r>
            <a:r>
              <a:rPr lang="fr-FR" dirty="0"/>
              <a:t>, </a:t>
            </a:r>
            <a:r>
              <a:rPr lang="fr-FR" dirty="0" err="1"/>
              <a:t>manure</a:t>
            </a:r>
            <a:r>
              <a:rPr lang="fr-FR" dirty="0"/>
              <a:t> and in barn </a:t>
            </a:r>
            <a:r>
              <a:rPr lang="fr-FR" dirty="0" err="1"/>
              <a:t>measurement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More </a:t>
            </a:r>
            <a:r>
              <a:rPr lang="fr-FR" dirty="0" err="1"/>
              <a:t>pictures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added</a:t>
            </a:r>
            <a:r>
              <a:rPr lang="fr-FR" dirty="0"/>
              <a:t> </a:t>
            </a:r>
            <a:r>
              <a:rPr lang="fr-FR" dirty="0" err="1"/>
              <a:t>pictures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added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48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Nutrition and Feeding Strategies;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Health and Disease Control;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Reproductive Management; 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Grazing and Pasture Management; 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Management;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Control; </a:t>
            </a:r>
            <a:r>
              <a:rPr 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 and Data Management; </a:t>
            </a:r>
            <a:r>
              <a:rPr lang="fr-F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Manure</a:t>
            </a:r>
            <a:r>
              <a:rPr lang="fr-F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31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Pillot </a:t>
            </a:r>
            <a:r>
              <a:rPr lang="fr-FR" dirty="0" err="1"/>
              <a:t>project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monitored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in Benin, Nigeria and in Kenya (possible).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14D02-C9EA-469B-93AE-C656E5DDBE2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56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90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5628463"/>
            <a:ext cx="2286000" cy="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5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1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33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3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144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555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275662"/>
                </a:solidFill>
                <a:latin typeface="+mn-lt"/>
              </a:rPr>
              <a:t>Titre de la présentation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Date / information / nom de l’auteur</a:t>
            </a:r>
          </a:p>
        </p:txBody>
      </p:sp>
    </p:spTree>
    <p:extLst>
      <p:ext uri="{BB962C8B-B14F-4D97-AF65-F5344CB8AC3E}">
        <p14:creationId xmlns:p14="http://schemas.microsoft.com/office/powerpoint/2010/main" val="39947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87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4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guy.eugene@inrae.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Mitigation Practices for low-carbon Livestock in sub-Saharan Africa research network-Living Lab</a:t>
            </a:r>
            <a:b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ea typeface="+mj-ea"/>
                <a:cs typeface="+mj-cs"/>
                <a:sym typeface="Times New Roman"/>
              </a:rPr>
            </a:br>
            <a:endParaRPr lang="fr-FR" dirty="0"/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996" y="3541750"/>
            <a:ext cx="10760053" cy="90785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1800" b="1" i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Tobi Akinropo</a:t>
            </a:r>
            <a:r>
              <a:rPr lang="en-US" sz="1800" b="1" i="1" u="sng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Josias-Steve Adjassin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Habibou Assouma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Claudia Arndt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J.A Odedire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Alassan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Seidou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Assani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Ali R. Bayat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Cécile Martin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Diego Morgavi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Maguy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Eugène</a:t>
            </a:r>
            <a:r>
              <a:rPr lang="en-US" sz="1800" b="1" i="1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1*</a:t>
            </a:r>
            <a:endParaRPr lang="fr-FR" sz="1800" b="1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fr-FR" sz="1800" i="1" dirty="0"/>
          </a:p>
        </p:txBody>
      </p:sp>
      <p:pic>
        <p:nvPicPr>
          <p:cNvPr id="4" name="Picture 2" descr="Agrisource | CIRAD - Centre de coopération Internationale en Recherche  Agronomique pour le Développement">
            <a:extLst>
              <a:ext uri="{FF2B5EF4-FFF2-40B4-BE49-F238E27FC236}">
                <a16:creationId xmlns:a16="http://schemas.microsoft.com/office/drawing/2014/main" id="{210C3B3E-3645-4D3A-B274-DF5B89BC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9001"/>
            <a:ext cx="1219200" cy="6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obs - International Livestock Research Institute (ILRI)">
            <a:extLst>
              <a:ext uri="{FF2B5EF4-FFF2-40B4-BE49-F238E27FC236}">
                <a16:creationId xmlns:a16="http://schemas.microsoft.com/office/drawing/2014/main" id="{F5CC8364-EBC6-4FA4-B86E-4A2AFD97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55" y="5709001"/>
            <a:ext cx="1476375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ome ISRA - | Senegalese Institute of Agricultural Research">
            <a:extLst>
              <a:ext uri="{FF2B5EF4-FFF2-40B4-BE49-F238E27FC236}">
                <a16:creationId xmlns:a16="http://schemas.microsoft.com/office/drawing/2014/main" id="{F2476633-1855-48BB-A5DE-4BD37C02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85" y="5702665"/>
            <a:ext cx="1190625" cy="9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List Of OAU Courses and Programs Offered • MySchoolGist">
            <a:extLst>
              <a:ext uri="{FF2B5EF4-FFF2-40B4-BE49-F238E27FC236}">
                <a16:creationId xmlns:a16="http://schemas.microsoft.com/office/drawing/2014/main" id="{E7896B23-1C5D-46D6-BA75-C8203D3C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65" y="5791308"/>
            <a:ext cx="796427" cy="77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BOOST-AE | Luke - Natural Resources Institute Finland">
            <a:extLst>
              <a:ext uri="{FF2B5EF4-FFF2-40B4-BE49-F238E27FC236}">
                <a16:creationId xmlns:a16="http://schemas.microsoft.com/office/drawing/2014/main" id="{0B79EBF4-9C0A-49F4-9C38-C77451D52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30" y="5440144"/>
            <a:ext cx="1343025" cy="10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iversité de Parakou — Wikipédia">
            <a:extLst>
              <a:ext uri="{FF2B5EF4-FFF2-40B4-BE49-F238E27FC236}">
                <a16:creationId xmlns:a16="http://schemas.microsoft.com/office/drawing/2014/main" id="{F8C89283-0146-4499-AF6A-0CBDD4E7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33" y="5731170"/>
            <a:ext cx="802497" cy="7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977D12-1103-44DE-B036-D3AD779DACFA}"/>
              </a:ext>
            </a:extLst>
          </p:cNvPr>
          <p:cNvSpPr txBox="1"/>
          <p:nvPr/>
        </p:nvSpPr>
        <p:spPr>
          <a:xfrm>
            <a:off x="0" y="120422"/>
            <a:ext cx="8221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Research Symposium on Agricultural Greenhouse Gas Mitigation. Berlin, Germany. (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– 23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F55DF1A-B3D8-4588-8A88-80043567B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536" y="0"/>
            <a:ext cx="3724795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8C41500-28C7-4C99-B085-3E458CDA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39"/>
            <a:ext cx="12192000" cy="332962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0B7C16-C197-4256-8441-B46855843FE1}"/>
              </a:ext>
            </a:extLst>
          </p:cNvPr>
          <p:cNvSpPr txBox="1"/>
          <p:nvPr/>
        </p:nvSpPr>
        <p:spPr>
          <a:xfrm>
            <a:off x="0" y="685899"/>
            <a:ext cx="12192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gaps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in GHG quantification from livestock in SSA</a:t>
            </a:r>
            <a:endParaRPr lang="fr-FR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&amp;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institutions, Farmers,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Governments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NGOs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International Organisations are key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GHG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SSA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deficits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-building training for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technicians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institutions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1CEA43-5019-4FA0-9E9D-D869AC6FA5E7}"/>
              </a:ext>
            </a:extLst>
          </p:cNvPr>
          <p:cNvSpPr txBox="1"/>
          <p:nvPr/>
        </p:nvSpPr>
        <p:spPr>
          <a:xfrm>
            <a:off x="254000" y="3489981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Prospects</a:t>
            </a:r>
          </a:p>
        </p:txBody>
      </p:sp>
      <p:pic>
        <p:nvPicPr>
          <p:cNvPr id="10" name="Graphique 9" descr="Outils avec un remplissage uni">
            <a:extLst>
              <a:ext uri="{FF2B5EF4-FFF2-40B4-BE49-F238E27FC236}">
                <a16:creationId xmlns:a16="http://schemas.microsoft.com/office/drawing/2014/main" id="{087E4669-F9CC-4C1C-BA8A-DB9C4ABC3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950" y="4333222"/>
            <a:ext cx="914400" cy="91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5C8C62-081B-4AD4-BCDF-1BB9F83D9573}"/>
              </a:ext>
            </a:extLst>
          </p:cNvPr>
          <p:cNvSpPr txBox="1"/>
          <p:nvPr/>
        </p:nvSpPr>
        <p:spPr>
          <a:xfrm>
            <a:off x="185738" y="5214563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 for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endParaRPr lang="fr-FR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que 12" descr="Base de données avec un remplissage uni">
            <a:extLst>
              <a:ext uri="{FF2B5EF4-FFF2-40B4-BE49-F238E27FC236}">
                <a16:creationId xmlns:a16="http://schemas.microsoft.com/office/drawing/2014/main" id="{570CBEB3-976B-4C76-8E49-E35D395A2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0" y="4193523"/>
            <a:ext cx="914400" cy="914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0BC3C2-0320-49A3-B9B9-277080B81F47}"/>
              </a:ext>
            </a:extLst>
          </p:cNvPr>
          <p:cNvSpPr txBox="1"/>
          <p:nvPr/>
        </p:nvSpPr>
        <p:spPr>
          <a:xfrm>
            <a:off x="3289300" y="5214565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creation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data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Graphique 15" descr="Pièces de puzzle avec un remplissage uni">
            <a:extLst>
              <a:ext uri="{FF2B5EF4-FFF2-40B4-BE49-F238E27FC236}">
                <a16:creationId xmlns:a16="http://schemas.microsoft.com/office/drawing/2014/main" id="{C1C5AADA-A450-4B24-90F2-12ACE6C13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3850" y="4145245"/>
            <a:ext cx="914400" cy="9144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0673119-C3F8-4160-8781-0545F4B01078}"/>
              </a:ext>
            </a:extLst>
          </p:cNvPr>
          <p:cNvSpPr txBox="1"/>
          <p:nvPr/>
        </p:nvSpPr>
        <p:spPr>
          <a:xfrm>
            <a:off x="9194800" y="5179111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Graphique 18" descr="Salle de conseil avec un remplissage uni">
            <a:extLst>
              <a:ext uri="{FF2B5EF4-FFF2-40B4-BE49-F238E27FC236}">
                <a16:creationId xmlns:a16="http://schemas.microsoft.com/office/drawing/2014/main" id="{0AFEA0D2-67B0-4240-87B9-1201632FB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7750" y="4333222"/>
            <a:ext cx="914400" cy="9144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754399-025F-4F6B-8293-3A29B1832AEF}"/>
              </a:ext>
            </a:extLst>
          </p:cNvPr>
          <p:cNvSpPr txBox="1"/>
          <p:nvPr/>
        </p:nvSpPr>
        <p:spPr>
          <a:xfrm>
            <a:off x="6296025" y="5214566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sharing &amp; collaboration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8B5ABDF-2C47-4C59-88B2-0C131B226C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600" y="3600599"/>
            <a:ext cx="103641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77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32F378-3384-486D-8AF3-F99DA0B59644}"/>
              </a:ext>
            </a:extLst>
          </p:cNvPr>
          <p:cNvSpPr txBox="1"/>
          <p:nvPr/>
        </p:nvSpPr>
        <p:spPr>
          <a:xfrm>
            <a:off x="3279140" y="822960"/>
            <a:ext cx="536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21608-906B-42CF-B37C-914B37D22AB3}"/>
              </a:ext>
            </a:extLst>
          </p:cNvPr>
          <p:cNvSpPr txBox="1"/>
          <p:nvPr/>
        </p:nvSpPr>
        <p:spPr>
          <a:xfrm>
            <a:off x="0" y="2425939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 </a:t>
            </a:r>
          </a:p>
          <a:p>
            <a:pPr algn="ctr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M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CLAN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(2023/2024);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mipclan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(2024/2025)</a:t>
            </a:r>
          </a:p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Funded by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TSARA Initiatives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C3E63-A9CA-46B1-8688-570CE4BD530B}"/>
              </a:ext>
            </a:extLst>
          </p:cNvPr>
          <p:cNvSpPr txBox="1"/>
          <p:nvPr/>
        </p:nvSpPr>
        <p:spPr>
          <a:xfrm>
            <a:off x="3075940" y="5272029"/>
            <a:ext cx="657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Author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maguy.eugene@inrae.fr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de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Theix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Centre, 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INRAE, France</a:t>
            </a:r>
          </a:p>
        </p:txBody>
      </p:sp>
    </p:spTree>
    <p:extLst>
      <p:ext uri="{BB962C8B-B14F-4D97-AF65-F5344CB8AC3E}">
        <p14:creationId xmlns:p14="http://schemas.microsoft.com/office/powerpoint/2010/main" val="13744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9"/>
            <a:ext cx="12192000" cy="410199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Introduction (1/2)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0D43F3-C66A-4361-8658-E8E89232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4" y="1725684"/>
            <a:ext cx="3819599" cy="3990708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59714E27-DAEB-44B5-80C1-4C2D76E8B9E4}"/>
              </a:ext>
            </a:extLst>
          </p:cNvPr>
          <p:cNvSpPr txBox="1"/>
          <p:nvPr/>
        </p:nvSpPr>
        <p:spPr>
          <a:xfrm>
            <a:off x="-146190" y="448708"/>
            <a:ext cx="422240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54 countries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Population: 1.216 billion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Land Area: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30.37 million km²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90FDC5-F461-49EC-94D9-4FB9A9CC4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81" y="3655105"/>
            <a:ext cx="4224894" cy="253615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8D3888E-7E62-43EA-98D8-9EF8FB4CC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920" y="448708"/>
            <a:ext cx="3935176" cy="229446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8B320A5-738F-4588-8154-D3384F0D23EA}"/>
              </a:ext>
            </a:extLst>
          </p:cNvPr>
          <p:cNvSpPr txBox="1"/>
          <p:nvPr/>
        </p:nvSpPr>
        <p:spPr>
          <a:xfrm>
            <a:off x="4131433" y="668162"/>
            <a:ext cx="3714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Livestock contributes about 35% of agricultural GDP in sub-Saharan Africa (SSA) (FAO, 2021)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751BBC-D05D-42D7-BC0C-2630A76CFD65}"/>
              </a:ext>
            </a:extLst>
          </p:cNvPr>
          <p:cNvSpPr txBox="1"/>
          <p:nvPr/>
        </p:nvSpPr>
        <p:spPr>
          <a:xfrm>
            <a:off x="4222408" y="2743169"/>
            <a:ext cx="7896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 hangingPunct="0">
              <a:buFont typeface="Wingdings" panose="05000000000000000000" pitchFamily="2" charset="2"/>
              <a:buChar char="ü"/>
              <a:defRPr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SSA is characterized by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igh methane intensity  reported from the estimate based on IPCC Tier 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A24D76-D6CD-4296-86B8-D864CF0AEA7C}"/>
              </a:ext>
            </a:extLst>
          </p:cNvPr>
          <p:cNvSpPr txBox="1"/>
          <p:nvPr/>
        </p:nvSpPr>
        <p:spPr>
          <a:xfrm>
            <a:off x="4131433" y="4728376"/>
            <a:ext cx="3696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 hangingPunct="0">
              <a:buFont typeface="Wingdings" panose="05000000000000000000" pitchFamily="2" charset="2"/>
              <a:buChar char="ü"/>
              <a:defRPr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SSA is significantly affected by impacts of climate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hange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69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8F5F5A15-45B8-450E-BEE9-FD5921469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768"/>
            <a:ext cx="12192000" cy="410199"/>
          </a:xfrm>
        </p:spPr>
        <p:txBody>
          <a:bodyPr>
            <a:noAutofit/>
          </a:bodyPr>
          <a:lstStyle/>
          <a:p>
            <a:pPr algn="ctr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Questions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2A74E634-B57D-4037-B8D4-825AA868A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354456"/>
              </p:ext>
            </p:extLst>
          </p:nvPr>
        </p:nvGraphicFramePr>
        <p:xfrm>
          <a:off x="133220" y="833966"/>
          <a:ext cx="120587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193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69F9C773-FE52-48C1-923A-986B539BC29A}"/>
              </a:ext>
            </a:extLst>
          </p:cNvPr>
          <p:cNvGrpSpPr/>
          <p:nvPr/>
        </p:nvGrpSpPr>
        <p:grpSpPr>
          <a:xfrm>
            <a:off x="4815994" y="278657"/>
            <a:ext cx="2628900" cy="1409700"/>
            <a:chOff x="4806663" y="259995"/>
            <a:chExt cx="2628900" cy="1409700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D6C904BE-6499-4A0C-99AF-A5E2F17A1518}"/>
                </a:ext>
              </a:extLst>
            </p:cNvPr>
            <p:cNvSpPr/>
            <p:nvPr/>
          </p:nvSpPr>
          <p:spPr>
            <a:xfrm>
              <a:off x="5028009" y="259995"/>
              <a:ext cx="2114550" cy="1409700"/>
            </a:xfrm>
            <a:prstGeom prst="roundRect">
              <a:avLst/>
            </a:prstGeom>
            <a:noFill/>
            <a:ln w="349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061EB318-0D8F-40B8-BA69-EDCE105FBDD1}"/>
                </a:ext>
              </a:extLst>
            </p:cNvPr>
            <p:cNvSpPr txBox="1"/>
            <p:nvPr/>
          </p:nvSpPr>
          <p:spPr>
            <a:xfrm>
              <a:off x="4806663" y="610357"/>
              <a:ext cx="2628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WP2: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Collaborative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Research and Development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37181BF-B78A-4DF2-A6CF-6EC29F7CC34A}"/>
              </a:ext>
            </a:extLst>
          </p:cNvPr>
          <p:cNvGrpSpPr/>
          <p:nvPr/>
        </p:nvGrpSpPr>
        <p:grpSpPr>
          <a:xfrm>
            <a:off x="8717142" y="5105400"/>
            <a:ext cx="2834987" cy="1541535"/>
            <a:chOff x="8382000" y="5091015"/>
            <a:chExt cx="2834987" cy="1541535"/>
          </a:xfrm>
        </p:grpSpPr>
        <p:sp>
          <p:nvSpPr>
            <p:cNvPr id="9" name="Rectangle: Rounded Corners 35">
              <a:extLst>
                <a:ext uri="{FF2B5EF4-FFF2-40B4-BE49-F238E27FC236}">
                  <a16:creationId xmlns:a16="http://schemas.microsoft.com/office/drawing/2014/main" id="{FAC8FDAB-6371-4E70-BBC7-997D1F30DD3A}"/>
                </a:ext>
              </a:extLst>
            </p:cNvPr>
            <p:cNvSpPr/>
            <p:nvPr/>
          </p:nvSpPr>
          <p:spPr>
            <a:xfrm>
              <a:off x="8382000" y="5091015"/>
              <a:ext cx="2834987" cy="1541535"/>
            </a:xfrm>
            <a:prstGeom prst="roundRect">
              <a:avLst/>
            </a:prstGeom>
            <a:noFill/>
            <a:ln w="444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83E6CB43-8AE4-4CD3-B113-86F0E1A62D4C}"/>
                </a:ext>
              </a:extLst>
            </p:cNvPr>
            <p:cNvSpPr txBox="1"/>
            <p:nvPr/>
          </p:nvSpPr>
          <p:spPr>
            <a:xfrm>
              <a:off x="8582024" y="5230844"/>
              <a:ext cx="2628900" cy="1200329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WP3: Knowledge dissemination, Impact Assessment, and Future Planning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C26659A-F950-4A5E-B969-39061D156466}"/>
              </a:ext>
            </a:extLst>
          </p:cNvPr>
          <p:cNvGrpSpPr/>
          <p:nvPr/>
        </p:nvGrpSpPr>
        <p:grpSpPr>
          <a:xfrm>
            <a:off x="4802909" y="2493818"/>
            <a:ext cx="2937164" cy="2050473"/>
            <a:chOff x="4802909" y="2493818"/>
            <a:chExt cx="2937164" cy="2050473"/>
          </a:xfrm>
        </p:grpSpPr>
        <p:pic>
          <p:nvPicPr>
            <p:cNvPr id="12" name="Graphic 4" descr="Boardroom with solid fill">
              <a:extLst>
                <a:ext uri="{FF2B5EF4-FFF2-40B4-BE49-F238E27FC236}">
                  <a16:creationId xmlns:a16="http://schemas.microsoft.com/office/drawing/2014/main" id="{80280767-E5DA-41C0-BBD3-6790C1CD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0398" y="2609081"/>
              <a:ext cx="914400" cy="914400"/>
            </a:xfrm>
            <a:prstGeom prst="rect">
              <a:avLst/>
            </a:prstGeom>
          </p:spPr>
        </p:pic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B3886D2F-9D9C-4D93-8493-48829FCB5317}"/>
                </a:ext>
              </a:extLst>
            </p:cNvPr>
            <p:cNvSpPr txBox="1"/>
            <p:nvPr/>
          </p:nvSpPr>
          <p:spPr>
            <a:xfrm>
              <a:off x="4957041" y="3620961"/>
              <a:ext cx="2628900" cy="923330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WP1: Engagement and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aggregation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of baseline data in SSA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CC6306-CBBE-48E6-9180-2CDAA67AEBA5}"/>
                </a:ext>
              </a:extLst>
            </p:cNvPr>
            <p:cNvSpPr/>
            <p:nvPr/>
          </p:nvSpPr>
          <p:spPr>
            <a:xfrm>
              <a:off x="4802909" y="2493818"/>
              <a:ext cx="2937164" cy="2050473"/>
            </a:xfrm>
            <a:prstGeom prst="rect">
              <a:avLst/>
            </a:prstGeom>
            <a:noFill/>
            <a:ln w="349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8508F1E-04B0-4310-9683-45FFDD00B6D1}"/>
              </a:ext>
            </a:extLst>
          </p:cNvPr>
          <p:cNvGrpSpPr/>
          <p:nvPr/>
        </p:nvGrpSpPr>
        <p:grpSpPr>
          <a:xfrm>
            <a:off x="1869603" y="3633291"/>
            <a:ext cx="2886075" cy="2660624"/>
            <a:chOff x="1828800" y="3803917"/>
            <a:chExt cx="3110900" cy="2828633"/>
          </a:xfrm>
        </p:grpSpPr>
        <p:cxnSp>
          <p:nvCxnSpPr>
            <p:cNvPr id="16" name="Straight Arrow Connector 13">
              <a:extLst>
                <a:ext uri="{FF2B5EF4-FFF2-40B4-BE49-F238E27FC236}">
                  <a16:creationId xmlns:a16="http://schemas.microsoft.com/office/drawing/2014/main" id="{1305AC1B-3701-4E38-A29A-BBB5BDD97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7807" y="4596078"/>
              <a:ext cx="1061893" cy="47625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13F0CF4-6884-43E8-AC74-88148805A0A8}"/>
                </a:ext>
              </a:extLst>
            </p:cNvPr>
            <p:cNvGrpSpPr/>
            <p:nvPr/>
          </p:nvGrpSpPr>
          <p:grpSpPr>
            <a:xfrm>
              <a:off x="1828800" y="3803917"/>
              <a:ext cx="2278784" cy="2828633"/>
              <a:chOff x="1828800" y="3803917"/>
              <a:chExt cx="2278784" cy="2828633"/>
            </a:xfrm>
          </p:grpSpPr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DA0FAC27-5224-45BB-9A3D-00B639288BA4}"/>
                  </a:ext>
                </a:extLst>
              </p:cNvPr>
              <p:cNvSpPr/>
              <p:nvPr/>
            </p:nvSpPr>
            <p:spPr>
              <a:xfrm>
                <a:off x="1828800" y="4738103"/>
                <a:ext cx="2278784" cy="1894447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MeCLAN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(Researchers and Institutions)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9" name="Graphic 71" descr="Cycle with people outline">
                <a:extLst>
                  <a:ext uri="{FF2B5EF4-FFF2-40B4-BE49-F238E27FC236}">
                    <a16:creationId xmlns:a16="http://schemas.microsoft.com/office/drawing/2014/main" id="{C8A58B17-0E74-45DE-89BE-2E1D90559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508594" y="3803917"/>
                <a:ext cx="996651" cy="996651"/>
              </a:xfrm>
              <a:prstGeom prst="rect">
                <a:avLst/>
              </a:prstGeom>
            </p:spPr>
          </p:pic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6673342-A967-4162-A603-7593BCBE995E}"/>
              </a:ext>
            </a:extLst>
          </p:cNvPr>
          <p:cNvGrpSpPr/>
          <p:nvPr/>
        </p:nvGrpSpPr>
        <p:grpSpPr>
          <a:xfrm>
            <a:off x="-39973" y="964845"/>
            <a:ext cx="4754848" cy="2208025"/>
            <a:chOff x="-39973" y="964845"/>
            <a:chExt cx="4754848" cy="2208025"/>
          </a:xfrm>
        </p:grpSpPr>
        <p:pic>
          <p:nvPicPr>
            <p:cNvPr id="21" name="Graphic 64" descr="Farmer male with solid fill">
              <a:extLst>
                <a:ext uri="{FF2B5EF4-FFF2-40B4-BE49-F238E27FC236}">
                  <a16:creationId xmlns:a16="http://schemas.microsoft.com/office/drawing/2014/main" id="{2C0401E7-DA9B-4225-B31F-0113DB46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3270" y="964845"/>
              <a:ext cx="914400" cy="914400"/>
            </a:xfrm>
            <a:prstGeom prst="rect">
              <a:avLst/>
            </a:prstGeom>
          </p:spPr>
        </p:pic>
        <p:sp>
          <p:nvSpPr>
            <p:cNvPr id="22" name="TextBox 67">
              <a:extLst>
                <a:ext uri="{FF2B5EF4-FFF2-40B4-BE49-F238E27FC236}">
                  <a16:creationId xmlns:a16="http://schemas.microsoft.com/office/drawing/2014/main" id="{EBAC6202-3F38-49B2-A200-CA0800EC8F71}"/>
                </a:ext>
              </a:extLst>
            </p:cNvPr>
            <p:cNvSpPr txBox="1"/>
            <p:nvPr/>
          </p:nvSpPr>
          <p:spPr>
            <a:xfrm>
              <a:off x="-39973" y="1795700"/>
              <a:ext cx="2833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Farmers + Communities</a:t>
              </a:r>
            </a:p>
          </p:txBody>
        </p:sp>
        <p:pic>
          <p:nvPicPr>
            <p:cNvPr id="23" name="Graphic 69" descr="City with solid fill">
              <a:extLst>
                <a:ext uri="{FF2B5EF4-FFF2-40B4-BE49-F238E27FC236}">
                  <a16:creationId xmlns:a16="http://schemas.microsoft.com/office/drawing/2014/main" id="{29719D48-D95F-4BE7-9BCF-A3BC5E99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60144" y="2004002"/>
              <a:ext cx="914400" cy="914400"/>
            </a:xfrm>
            <a:prstGeom prst="rect">
              <a:avLst/>
            </a:prstGeom>
          </p:spPr>
        </p:pic>
        <p:sp>
          <p:nvSpPr>
            <p:cNvPr id="24" name="TextBox 72">
              <a:extLst>
                <a:ext uri="{FF2B5EF4-FFF2-40B4-BE49-F238E27FC236}">
                  <a16:creationId xmlns:a16="http://schemas.microsoft.com/office/drawing/2014/main" id="{B036A4EA-AED6-4E3E-A174-80143558CA52}"/>
                </a:ext>
              </a:extLst>
            </p:cNvPr>
            <p:cNvSpPr txBox="1"/>
            <p:nvPr/>
          </p:nvSpPr>
          <p:spPr>
            <a:xfrm>
              <a:off x="0" y="2803538"/>
              <a:ext cx="3140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Companies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+ NGOs, + Govt</a:t>
              </a:r>
            </a:p>
          </p:txBody>
        </p:sp>
        <p:cxnSp>
          <p:nvCxnSpPr>
            <p:cNvPr id="25" name="Straight Arrow Connector 74">
              <a:extLst>
                <a:ext uri="{FF2B5EF4-FFF2-40B4-BE49-F238E27FC236}">
                  <a16:creationId xmlns:a16="http://schemas.microsoft.com/office/drawing/2014/main" id="{989F4E31-91EB-401D-B83B-2C60DB48D7D0}"/>
                </a:ext>
              </a:extLst>
            </p:cNvPr>
            <p:cNvCxnSpPr>
              <a:cxnSpLocks/>
            </p:cNvCxnSpPr>
            <p:nvPr/>
          </p:nvCxnSpPr>
          <p:spPr>
            <a:xfrm>
              <a:off x="2393947" y="2493818"/>
              <a:ext cx="2320928" cy="392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8D5F8BF-2EFB-44C9-AE8E-A3A5890B5B5D}"/>
              </a:ext>
            </a:extLst>
          </p:cNvPr>
          <p:cNvGrpSpPr/>
          <p:nvPr/>
        </p:nvGrpSpPr>
        <p:grpSpPr>
          <a:xfrm>
            <a:off x="7083127" y="1600200"/>
            <a:ext cx="4956473" cy="3274435"/>
            <a:chOff x="7138155" y="1697615"/>
            <a:chExt cx="4956473" cy="3274435"/>
          </a:xfrm>
        </p:grpSpPr>
        <p:cxnSp>
          <p:nvCxnSpPr>
            <p:cNvPr id="27" name="Connector: Curved 59">
              <a:extLst>
                <a:ext uri="{FF2B5EF4-FFF2-40B4-BE49-F238E27FC236}">
                  <a16:creationId xmlns:a16="http://schemas.microsoft.com/office/drawing/2014/main" id="{0A087C6A-A656-4005-BB59-A5C025BA62A2}"/>
                </a:ext>
              </a:extLst>
            </p:cNvPr>
            <p:cNvCxnSpPr/>
            <p:nvPr/>
          </p:nvCxnSpPr>
          <p:spPr>
            <a:xfrm>
              <a:off x="7138155" y="1697615"/>
              <a:ext cx="3401954" cy="3274435"/>
            </a:xfrm>
            <a:prstGeom prst="curvedConnector3">
              <a:avLst>
                <a:gd name="adj1" fmla="val 102077"/>
              </a:avLst>
            </a:prstGeom>
            <a:ln w="66675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98A0E231-4F0E-4921-BF08-41CF590F0B8E}"/>
                </a:ext>
              </a:extLst>
            </p:cNvPr>
            <p:cNvSpPr txBox="1"/>
            <p:nvPr/>
          </p:nvSpPr>
          <p:spPr>
            <a:xfrm>
              <a:off x="10139704" y="2247757"/>
              <a:ext cx="19549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T3: Pilot Results as Publications and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Communique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EEB8F62-B6C5-456F-90D1-FECDD32A4F42}"/>
              </a:ext>
            </a:extLst>
          </p:cNvPr>
          <p:cNvGrpSpPr/>
          <p:nvPr/>
        </p:nvGrpSpPr>
        <p:grpSpPr>
          <a:xfrm>
            <a:off x="2871599" y="1777283"/>
            <a:ext cx="3643743" cy="799452"/>
            <a:chOff x="2871599" y="1777283"/>
            <a:chExt cx="3643743" cy="799452"/>
          </a:xfrm>
        </p:grpSpPr>
        <p:pic>
          <p:nvPicPr>
            <p:cNvPr id="30" name="Graphic 3" descr="Sort with solid fill">
              <a:extLst>
                <a:ext uri="{FF2B5EF4-FFF2-40B4-BE49-F238E27FC236}">
                  <a16:creationId xmlns:a16="http://schemas.microsoft.com/office/drawing/2014/main" id="{ACBBBA31-A073-4D89-B639-B370BFD7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27371" y="1777283"/>
              <a:ext cx="687971" cy="687971"/>
            </a:xfrm>
            <a:prstGeom prst="rect">
              <a:avLst/>
            </a:prstGeom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C22E077C-88F0-409C-A314-DF55E824D0D8}"/>
                </a:ext>
              </a:extLst>
            </p:cNvPr>
            <p:cNvSpPr txBox="1"/>
            <p:nvPr/>
          </p:nvSpPr>
          <p:spPr>
            <a:xfrm>
              <a:off x="2871599" y="2053515"/>
              <a:ext cx="3140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T2: Baseline information in GHG in SSA (BMP)</a:t>
              </a: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5E5C474-6B26-41E4-8600-1551401EA47A}"/>
              </a:ext>
            </a:extLst>
          </p:cNvPr>
          <p:cNvSpPr txBox="1"/>
          <p:nvPr/>
        </p:nvSpPr>
        <p:spPr>
          <a:xfrm>
            <a:off x="6369378" y="1983955"/>
            <a:ext cx="284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T1&amp;2 : Results on GHG from the pilots to the Living lab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92D83B8-7427-4410-9798-1C172C1D9B11}"/>
              </a:ext>
            </a:extLst>
          </p:cNvPr>
          <p:cNvGrpSpPr/>
          <p:nvPr/>
        </p:nvGrpSpPr>
        <p:grpSpPr>
          <a:xfrm>
            <a:off x="7668935" y="3144234"/>
            <a:ext cx="2033953" cy="2223175"/>
            <a:chOff x="7666560" y="3240643"/>
            <a:chExt cx="2033953" cy="2223175"/>
          </a:xfrm>
        </p:grpSpPr>
        <p:pic>
          <p:nvPicPr>
            <p:cNvPr id="34" name="Graphic 57" descr="Arrow: Rotate right with solid fill">
              <a:extLst>
                <a:ext uri="{FF2B5EF4-FFF2-40B4-BE49-F238E27FC236}">
                  <a16:creationId xmlns:a16="http://schemas.microsoft.com/office/drawing/2014/main" id="{515C8063-F1F4-40B6-894D-336DC4CBC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66560" y="3728337"/>
              <a:ext cx="1735481" cy="1735481"/>
            </a:xfrm>
            <a:prstGeom prst="rect">
              <a:avLst/>
            </a:prstGeom>
          </p:spPr>
        </p:pic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7FEB0C26-3C4A-41B6-BD82-5D41D3B11807}"/>
                </a:ext>
              </a:extLst>
            </p:cNvPr>
            <p:cNvSpPr txBox="1"/>
            <p:nvPr/>
          </p:nvSpPr>
          <p:spPr>
            <a:xfrm>
              <a:off x="7926387" y="3240643"/>
              <a:ext cx="17741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T1&amp;3: Draft of Living lab operations and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methodolgy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FDA814D-1580-4ABE-AC56-41E8E4A59234}"/>
              </a:ext>
            </a:extLst>
          </p:cNvPr>
          <p:cNvGrpSpPr/>
          <p:nvPr/>
        </p:nvGrpSpPr>
        <p:grpSpPr>
          <a:xfrm>
            <a:off x="7239000" y="-30480"/>
            <a:ext cx="4657295" cy="1437369"/>
            <a:chOff x="7296581" y="160532"/>
            <a:chExt cx="4657295" cy="1437369"/>
          </a:xfrm>
        </p:grpSpPr>
        <p:sp>
          <p:nvSpPr>
            <p:cNvPr id="37" name="TextBox 27">
              <a:extLst>
                <a:ext uri="{FF2B5EF4-FFF2-40B4-BE49-F238E27FC236}">
                  <a16:creationId xmlns:a16="http://schemas.microsoft.com/office/drawing/2014/main" id="{742BDCE7-4209-4F64-A6A2-F1BCFB9A671D}"/>
                </a:ext>
              </a:extLst>
            </p:cNvPr>
            <p:cNvSpPr txBox="1"/>
            <p:nvPr/>
          </p:nvSpPr>
          <p:spPr>
            <a:xfrm>
              <a:off x="9324976" y="160532"/>
              <a:ext cx="2628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On-going research on GHG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quantification</a:t>
              </a: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6622495C-3BF4-4D2D-91BA-68B862242F8B}"/>
                </a:ext>
              </a:extLst>
            </p:cNvPr>
            <p:cNvGrpSpPr/>
            <p:nvPr/>
          </p:nvGrpSpPr>
          <p:grpSpPr>
            <a:xfrm>
              <a:off x="7296581" y="322541"/>
              <a:ext cx="2475437" cy="1275360"/>
              <a:chOff x="7275763" y="396240"/>
              <a:chExt cx="2475437" cy="1275360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F1F8F8DD-F12B-4175-8FA1-192E46342D98}"/>
                  </a:ext>
                </a:extLst>
              </p:cNvPr>
              <p:cNvGrpSpPr/>
              <p:nvPr/>
            </p:nvGrpSpPr>
            <p:grpSpPr>
              <a:xfrm>
                <a:off x="7772400" y="396240"/>
                <a:ext cx="1978800" cy="1275360"/>
                <a:chOff x="8636309" y="762915"/>
                <a:chExt cx="1978800" cy="1275360"/>
              </a:xfrm>
            </p:grpSpPr>
            <p:pic>
              <p:nvPicPr>
                <p:cNvPr id="41" name="Graphic 24" descr="Sheep with solid fill">
                  <a:extLst>
                    <a:ext uri="{FF2B5EF4-FFF2-40B4-BE49-F238E27FC236}">
                      <a16:creationId xmlns:a16="http://schemas.microsoft.com/office/drawing/2014/main" id="{A6202B09-80DD-40DC-B2F4-B4CB9D26D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6309" y="1028984"/>
                  <a:ext cx="914400" cy="914400"/>
                </a:xfrm>
                <a:prstGeom prst="rect">
                  <a:avLst/>
                </a:prstGeom>
              </p:spPr>
            </p:pic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E6EC6C66-85A7-4EA3-A356-ACE0E3D34CFD}"/>
                    </a:ext>
                  </a:extLst>
                </p:cNvPr>
                <p:cNvGrpSpPr/>
                <p:nvPr/>
              </p:nvGrpSpPr>
              <p:grpSpPr>
                <a:xfrm>
                  <a:off x="9400709" y="762915"/>
                  <a:ext cx="1214400" cy="1275360"/>
                  <a:chOff x="7924800" y="303290"/>
                  <a:chExt cx="1214400" cy="1275360"/>
                </a:xfrm>
              </p:grpSpPr>
              <p:pic>
                <p:nvPicPr>
                  <p:cNvPr id="43" name="Graphic 22" descr="Goat with solid fill">
                    <a:extLst>
                      <a:ext uri="{FF2B5EF4-FFF2-40B4-BE49-F238E27FC236}">
                        <a16:creationId xmlns:a16="http://schemas.microsoft.com/office/drawing/2014/main" id="{3905B3DC-A0D4-478F-99CE-9C5D69E3AA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4800" y="30329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26" descr="Cow with solid fill">
                    <a:extLst>
                      <a:ext uri="{FF2B5EF4-FFF2-40B4-BE49-F238E27FC236}">
                        <a16:creationId xmlns:a16="http://schemas.microsoft.com/office/drawing/2014/main" id="{8FEAB0DD-0BFE-49DC-BBB3-CFB05E6F18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24800" y="664250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0" name="Accolade ouvrante 39">
                <a:extLst>
                  <a:ext uri="{FF2B5EF4-FFF2-40B4-BE49-F238E27FC236}">
                    <a16:creationId xmlns:a16="http://schemas.microsoft.com/office/drawing/2014/main" id="{7EC968B7-9148-439D-9BF5-6CB426CB47AF}"/>
                  </a:ext>
                </a:extLst>
              </p:cNvPr>
              <p:cNvSpPr/>
              <p:nvPr/>
            </p:nvSpPr>
            <p:spPr>
              <a:xfrm>
                <a:off x="7275763" y="670292"/>
                <a:ext cx="566776" cy="886502"/>
              </a:xfrm>
              <a:prstGeom prst="leftBrac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5" name="TextBox 2">
            <a:extLst>
              <a:ext uri="{FF2B5EF4-FFF2-40B4-BE49-F238E27FC236}">
                <a16:creationId xmlns:a16="http://schemas.microsoft.com/office/drawing/2014/main" id="{316B41F6-5E15-492D-B5B5-6B46C9FB0399}"/>
              </a:ext>
            </a:extLst>
          </p:cNvPr>
          <p:cNvSpPr txBox="1"/>
          <p:nvPr/>
        </p:nvSpPr>
        <p:spPr>
          <a:xfrm>
            <a:off x="3607016" y="6310989"/>
            <a:ext cx="512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3: Flow chart of work packages </a:t>
            </a:r>
          </a:p>
        </p:txBody>
      </p:sp>
      <p:sp>
        <p:nvSpPr>
          <p:cNvPr id="46" name="Titre 3">
            <a:extLst>
              <a:ext uri="{FF2B5EF4-FFF2-40B4-BE49-F238E27FC236}">
                <a16:creationId xmlns:a16="http://schemas.microsoft.com/office/drawing/2014/main" id="{3A13BFAC-1996-4814-A5E7-E7420601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9"/>
            <a:ext cx="5327780" cy="410199"/>
          </a:xfrm>
        </p:spPr>
        <p:txBody>
          <a:bodyPr>
            <a:no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&amp; Methods (1/ 2)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3013C58-453F-48DA-981A-F3991AF562BB}"/>
              </a:ext>
            </a:extLst>
          </p:cNvPr>
          <p:cNvSpPr/>
          <p:nvPr/>
        </p:nvSpPr>
        <p:spPr>
          <a:xfrm>
            <a:off x="-288042" y="350362"/>
            <a:ext cx="5800295" cy="6228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A148B71B-A6F2-4393-8B24-65D4317E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9"/>
            <a:ext cx="12192000" cy="410199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&amp; Methods (2/2)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36685797-E8F7-45B9-A8DD-832EC33BC04A}"/>
              </a:ext>
            </a:extLst>
          </p:cNvPr>
          <p:cNvSpPr txBox="1">
            <a:spLocks/>
          </p:cNvSpPr>
          <p:nvPr/>
        </p:nvSpPr>
        <p:spPr>
          <a:xfrm>
            <a:off x="10976880" y="6477001"/>
            <a:ext cx="300721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7B3697F7-1B08-472F-84E8-2FC1B3F7C050}"/>
              </a:ext>
            </a:extLst>
          </p:cNvPr>
          <p:cNvSpPr txBox="1"/>
          <p:nvPr/>
        </p:nvSpPr>
        <p:spPr>
          <a:xfrm>
            <a:off x="19053" y="3805867"/>
            <a:ext cx="2514599" cy="1200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Baskerville Old Face" panose="02020602080505020303" pitchFamily="18" charset="0"/>
                <a:sym typeface="Times New Roman"/>
              </a:rPr>
              <a:t>Experimentation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Laboratory analyses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F21F30CC-1B18-447B-B4E4-73696EDC50DC}"/>
              </a:ext>
            </a:extLst>
          </p:cNvPr>
          <p:cNvSpPr txBox="1"/>
          <p:nvPr/>
        </p:nvSpPr>
        <p:spPr>
          <a:xfrm>
            <a:off x="2662912" y="3782942"/>
            <a:ext cx="3505198" cy="1569658"/>
          </a:xfrm>
          <a:prstGeom prst="rect">
            <a:avLst/>
          </a:prstGeom>
          <a:gradFill>
            <a:gsLst>
              <a:gs pos="11174">
                <a:srgbClr val="FFFF00"/>
              </a:gs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 engagement 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laboratory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group discussion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Training/ Visitation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8117BD38-770D-4CE0-B8FB-64D009A85057}"/>
              </a:ext>
            </a:extLst>
          </p:cNvPr>
          <p:cNvGrpSpPr/>
          <p:nvPr/>
        </p:nvGrpSpPr>
        <p:grpSpPr>
          <a:xfrm>
            <a:off x="1143000" y="1192142"/>
            <a:ext cx="9984240" cy="2590800"/>
            <a:chOff x="1143000" y="1192142"/>
            <a:chExt cx="9984240" cy="2590800"/>
          </a:xfrm>
        </p:grpSpPr>
        <p:sp>
          <p:nvSpPr>
            <p:cNvPr id="16" name="Rectangle: Rounded Corners 1">
              <a:extLst>
                <a:ext uri="{FF2B5EF4-FFF2-40B4-BE49-F238E27FC236}">
                  <a16:creationId xmlns:a16="http://schemas.microsoft.com/office/drawing/2014/main" id="{9ECF44A0-B4F4-41DC-9B39-5206AE42061F}"/>
                </a:ext>
              </a:extLst>
            </p:cNvPr>
            <p:cNvSpPr/>
            <p:nvPr/>
          </p:nvSpPr>
          <p:spPr>
            <a:xfrm>
              <a:off x="3809999" y="1192142"/>
              <a:ext cx="4571995" cy="57888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381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Times New Roman"/>
                </a:rPr>
                <a:t>Transdisciplinary Approach</a:t>
              </a:r>
            </a:p>
          </p:txBody>
        </p: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4B6E5041-2660-4B70-9BFE-88FFFA12BD2A}"/>
                </a:ext>
              </a:extLst>
            </p:cNvPr>
            <p:cNvGrpSpPr/>
            <p:nvPr/>
          </p:nvGrpSpPr>
          <p:grpSpPr>
            <a:xfrm>
              <a:off x="1143000" y="1771022"/>
              <a:ext cx="9984240" cy="2011920"/>
              <a:chOff x="1143000" y="1771022"/>
              <a:chExt cx="9984240" cy="2011920"/>
            </a:xfrm>
          </p:grpSpPr>
          <p:cxnSp>
            <p:nvCxnSpPr>
              <p:cNvPr id="17" name="Straight Connector 5">
                <a:extLst>
                  <a:ext uri="{FF2B5EF4-FFF2-40B4-BE49-F238E27FC236}">
                    <a16:creationId xmlns:a16="http://schemas.microsoft.com/office/drawing/2014/main" id="{55924534-DA28-4836-947D-E824FF193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6" y="1771022"/>
                <a:ext cx="0" cy="868920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Straight Connector 8">
                <a:extLst>
                  <a:ext uri="{FF2B5EF4-FFF2-40B4-BE49-F238E27FC236}">
                    <a16:creationId xmlns:a16="http://schemas.microsoft.com/office/drawing/2014/main" id="{55E20BAB-EF43-4007-A18E-564F46CB8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3000" y="2639942"/>
                <a:ext cx="9984240" cy="0"/>
              </a:xfrm>
              <a:prstGeom prst="line">
                <a:avLst/>
              </a:prstGeom>
              <a:noFill/>
              <a:ln w="28575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Straight Arrow Connector 11">
                <a:extLst>
                  <a:ext uri="{FF2B5EF4-FFF2-40B4-BE49-F238E27FC236}">
                    <a16:creationId xmlns:a16="http://schemas.microsoft.com/office/drawing/2014/main" id="{FCA6971E-7054-4815-9DE9-B7D61E9FAC81}"/>
                  </a:ext>
                </a:extLst>
              </p:cNvPr>
              <p:cNvCxnSpPr/>
              <p:nvPr/>
            </p:nvCxnSpPr>
            <p:spPr>
              <a:xfrm>
                <a:off x="1143000" y="2639942"/>
                <a:ext cx="0" cy="1143000"/>
              </a:xfrm>
              <a:prstGeom prst="straightConnector1">
                <a:avLst/>
              </a:prstGeom>
              <a:noFill/>
              <a:ln w="3175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Arrow Connector 13">
                <a:extLst>
                  <a:ext uri="{FF2B5EF4-FFF2-40B4-BE49-F238E27FC236}">
                    <a16:creationId xmlns:a16="http://schemas.microsoft.com/office/drawing/2014/main" id="{28065DAD-B08C-4CC0-9545-B8910E603719}"/>
                  </a:ext>
                </a:extLst>
              </p:cNvPr>
              <p:cNvCxnSpPr/>
              <p:nvPr/>
            </p:nvCxnSpPr>
            <p:spPr>
              <a:xfrm>
                <a:off x="4191000" y="2639942"/>
                <a:ext cx="0" cy="1143000"/>
              </a:xfrm>
              <a:prstGeom prst="straightConnector1">
                <a:avLst/>
              </a:prstGeom>
              <a:noFill/>
              <a:ln w="3175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Straight Arrow Connector 15">
                <a:extLst>
                  <a:ext uri="{FF2B5EF4-FFF2-40B4-BE49-F238E27FC236}">
                    <a16:creationId xmlns:a16="http://schemas.microsoft.com/office/drawing/2014/main" id="{534C36AD-D8E6-4FB0-A9E4-427C1304DBC6}"/>
                  </a:ext>
                </a:extLst>
              </p:cNvPr>
              <p:cNvCxnSpPr/>
              <p:nvPr/>
            </p:nvCxnSpPr>
            <p:spPr>
              <a:xfrm>
                <a:off x="8381988" y="2639942"/>
                <a:ext cx="0" cy="1143000"/>
              </a:xfrm>
              <a:prstGeom prst="straightConnector1">
                <a:avLst/>
              </a:prstGeom>
              <a:noFill/>
              <a:ln w="3175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16">
                <a:extLst>
                  <a:ext uri="{FF2B5EF4-FFF2-40B4-BE49-F238E27FC236}">
                    <a16:creationId xmlns:a16="http://schemas.microsoft.com/office/drawing/2014/main" id="{5E3F7BF4-83CB-4ED8-8693-4C76D01BFEA5}"/>
                  </a:ext>
                </a:extLst>
              </p:cNvPr>
              <p:cNvCxnSpPr/>
              <p:nvPr/>
            </p:nvCxnSpPr>
            <p:spPr>
              <a:xfrm>
                <a:off x="11119755" y="2639942"/>
                <a:ext cx="0" cy="1143000"/>
              </a:xfrm>
              <a:prstGeom prst="straightConnector1">
                <a:avLst/>
              </a:prstGeom>
              <a:noFill/>
              <a:ln w="3175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5" name="TextBox 17">
            <a:extLst>
              <a:ext uri="{FF2B5EF4-FFF2-40B4-BE49-F238E27FC236}">
                <a16:creationId xmlns:a16="http://schemas.microsoft.com/office/drawing/2014/main" id="{347D75D2-C798-4ADD-AD24-B3EE6B02C2E8}"/>
              </a:ext>
            </a:extLst>
          </p:cNvPr>
          <p:cNvSpPr txBox="1"/>
          <p:nvPr/>
        </p:nvSpPr>
        <p:spPr>
          <a:xfrm>
            <a:off x="9843401" y="3792290"/>
            <a:ext cx="2266958" cy="1200327"/>
          </a:xfrm>
          <a:prstGeom prst="rect">
            <a:avLst/>
          </a:prstGeom>
          <a:gradFill>
            <a:gsLst>
              <a:gs pos="21000">
                <a:srgbClr val="92D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mining 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pPr marL="342900" marR="0" indent="-3429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Web-based application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1CF28D9D-BDDB-4612-879F-C6CDEBA6ECDD}"/>
              </a:ext>
            </a:extLst>
          </p:cNvPr>
          <p:cNvSpPr txBox="1"/>
          <p:nvPr/>
        </p:nvSpPr>
        <p:spPr>
          <a:xfrm>
            <a:off x="6297371" y="3782942"/>
            <a:ext cx="3457244" cy="1569658"/>
          </a:xfrm>
          <a:prstGeom prst="rect">
            <a:avLst/>
          </a:prstGeom>
          <a:gradFill>
            <a:gsLst>
              <a:gs pos="21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Adoption rate evaluation</a:t>
            </a:r>
          </a:p>
          <a:p>
            <a:pPr marL="342900" marR="0" indent="-3429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Livelihood economics </a:t>
            </a:r>
          </a:p>
          <a:p>
            <a:pPr marL="342900" marR="0" indent="-34290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Baskerville Old Face" panose="02020602080505020303" pitchFamily="18" charset="0"/>
                <a:sym typeface="Times New Roman"/>
              </a:rPr>
              <a:t>Pilot fa</a:t>
            </a: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rm demonstration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Baskerville Old Face" panose="02020602080505020303" pitchFamily="18" charset="0"/>
              <a:sym typeface="Times New Roman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BA27C9F9-2892-406B-8709-C7ACF434D8DC}"/>
              </a:ext>
            </a:extLst>
          </p:cNvPr>
          <p:cNvSpPr txBox="1"/>
          <p:nvPr/>
        </p:nvSpPr>
        <p:spPr>
          <a:xfrm>
            <a:off x="439406" y="5346315"/>
            <a:ext cx="1981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Lif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AF40A556-6145-4004-9A3C-93AB71E84DE4}"/>
              </a:ext>
            </a:extLst>
          </p:cNvPr>
          <p:cNvSpPr txBox="1"/>
          <p:nvPr/>
        </p:nvSpPr>
        <p:spPr>
          <a:xfrm>
            <a:off x="5088611" y="5941859"/>
            <a:ext cx="251869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2574D48B-DA83-427A-A1AF-1BBBA6056D01}"/>
              </a:ext>
            </a:extLst>
          </p:cNvPr>
          <p:cNvSpPr txBox="1"/>
          <p:nvPr/>
        </p:nvSpPr>
        <p:spPr>
          <a:xfrm>
            <a:off x="9789483" y="5273145"/>
            <a:ext cx="251869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 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/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BD81DB0-C30C-4537-B7DF-65F2086C9BF8}"/>
              </a:ext>
            </a:extLst>
          </p:cNvPr>
          <p:cNvCxnSpPr>
            <a:endCxn id="29" idx="1"/>
          </p:cNvCxnSpPr>
          <p:nvPr/>
        </p:nvCxnSpPr>
        <p:spPr>
          <a:xfrm>
            <a:off x="2222500" y="5721932"/>
            <a:ext cx="2866111" cy="45075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FB7469E-F784-4201-9CF3-68593BED18E1}"/>
              </a:ext>
            </a:extLst>
          </p:cNvPr>
          <p:cNvCxnSpPr/>
          <p:nvPr/>
        </p:nvCxnSpPr>
        <p:spPr>
          <a:xfrm flipV="1">
            <a:off x="7825299" y="5665858"/>
            <a:ext cx="2448951" cy="59554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BC4EEE9-2777-4E82-8652-97404B586E81}"/>
              </a:ext>
            </a:extLst>
          </p:cNvPr>
          <p:cNvSpPr txBox="1"/>
          <p:nvPr/>
        </p:nvSpPr>
        <p:spPr>
          <a:xfrm>
            <a:off x="19053" y="620513"/>
            <a:ext cx="92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LL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01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 animBg="1"/>
      <p:bldP spid="27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BA820-51C3-43A1-8922-065169AC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39"/>
            <a:ext cx="12158217" cy="332962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Discussion (1/4)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DE02DC5-C4AD-4DFE-931B-AC9BA2801EF1}"/>
              </a:ext>
            </a:extLst>
          </p:cNvPr>
          <p:cNvSpPr txBox="1">
            <a:spLocks/>
          </p:cNvSpPr>
          <p:nvPr/>
        </p:nvSpPr>
        <p:spPr>
          <a:xfrm>
            <a:off x="10976880" y="6477001"/>
            <a:ext cx="300721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29A314A-78FA-4E7B-A204-0B4FC092A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05" y="4378069"/>
            <a:ext cx="1905000" cy="217132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5D23B5B-E190-46AB-8622-EB3F67B5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882" y="1133361"/>
            <a:ext cx="5434013" cy="5572239"/>
          </a:xfrm>
          <a:prstGeom prst="rect">
            <a:avLst/>
          </a:prstGeom>
        </p:spPr>
      </p:pic>
      <p:pic>
        <p:nvPicPr>
          <p:cNvPr id="24" name="Graphic 32" descr="Cycle with people with solid fill">
            <a:extLst>
              <a:ext uri="{FF2B5EF4-FFF2-40B4-BE49-F238E27FC236}">
                <a16:creationId xmlns:a16="http://schemas.microsoft.com/office/drawing/2014/main" id="{75A92041-B5DE-4671-B86B-620516812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6200" y="1404669"/>
            <a:ext cx="914400" cy="914400"/>
          </a:xfrm>
          <a:prstGeom prst="rect">
            <a:avLst/>
          </a:prstGeom>
        </p:spPr>
      </p:pic>
      <p:sp>
        <p:nvSpPr>
          <p:cNvPr id="25" name="TextBox 34">
            <a:extLst>
              <a:ext uri="{FF2B5EF4-FFF2-40B4-BE49-F238E27FC236}">
                <a16:creationId xmlns:a16="http://schemas.microsoft.com/office/drawing/2014/main" id="{0601DFCF-5202-438E-8427-8DEC3DEDCE0E}"/>
              </a:ext>
            </a:extLst>
          </p:cNvPr>
          <p:cNvSpPr txBox="1"/>
          <p:nvPr/>
        </p:nvSpPr>
        <p:spPr>
          <a:xfrm>
            <a:off x="9512990" y="761795"/>
            <a:ext cx="2645227" cy="120032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INRAE, France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CIRAD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Luke, Finland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IFAD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/>
            </a:endParaRPr>
          </a:p>
        </p:txBody>
      </p: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B7D339D7-19EE-4133-928D-CDF706FC951B}"/>
              </a:ext>
            </a:extLst>
          </p:cNvPr>
          <p:cNvCxnSpPr>
            <a:cxnSpLocks/>
          </p:cNvCxnSpPr>
          <p:nvPr/>
        </p:nvCxnSpPr>
        <p:spPr>
          <a:xfrm flipH="1">
            <a:off x="8263788" y="1094814"/>
            <a:ext cx="1249202" cy="558871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37">
            <a:extLst>
              <a:ext uri="{FF2B5EF4-FFF2-40B4-BE49-F238E27FC236}">
                <a16:creationId xmlns:a16="http://schemas.microsoft.com/office/drawing/2014/main" id="{6F8549AC-ABF1-47E0-8D39-F7E96F30F788}"/>
              </a:ext>
            </a:extLst>
          </p:cNvPr>
          <p:cNvSpPr txBox="1"/>
          <p:nvPr/>
        </p:nvSpPr>
        <p:spPr>
          <a:xfrm>
            <a:off x="7391543" y="1091534"/>
            <a:ext cx="16784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MIPCLAN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CC2C20E4-CA1E-4B90-A6F0-30A2946C283C}"/>
              </a:ext>
            </a:extLst>
          </p:cNvPr>
          <p:cNvSpPr txBox="1"/>
          <p:nvPr/>
        </p:nvSpPr>
        <p:spPr>
          <a:xfrm>
            <a:off x="2346674" y="4668784"/>
            <a:ext cx="33706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Times New Roman"/>
            </a:endParaRP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4C81F55F-19BC-4DC2-9CF0-6A6D5342E6A9}"/>
              </a:ext>
            </a:extLst>
          </p:cNvPr>
          <p:cNvSpPr txBox="1"/>
          <p:nvPr/>
        </p:nvSpPr>
        <p:spPr>
          <a:xfrm>
            <a:off x="-38099" y="538826"/>
            <a:ext cx="93980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Figure 4 :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Identify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ea typeface="+mj-ea"/>
                <a:cs typeface="Times New Roman" panose="02020603050405020304" pitchFamily="18" charset="0"/>
                <a:sym typeface="Times New Roman"/>
              </a:rPr>
              <a:t>facilities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 for enteric methane quantification in Africa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 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A7929A5-C766-4827-A9DE-FF18343302D4}"/>
              </a:ext>
            </a:extLst>
          </p:cNvPr>
          <p:cNvGrpSpPr/>
          <p:nvPr/>
        </p:nvGrpSpPr>
        <p:grpSpPr>
          <a:xfrm>
            <a:off x="4567974" y="1952741"/>
            <a:ext cx="3514735" cy="4562361"/>
            <a:chOff x="4519307" y="1943100"/>
            <a:chExt cx="3514735" cy="4562361"/>
          </a:xfrm>
        </p:grpSpPr>
        <p:pic>
          <p:nvPicPr>
            <p:cNvPr id="12" name="Graphic 10" descr="Marker with solid fill">
              <a:extLst>
                <a:ext uri="{FF2B5EF4-FFF2-40B4-BE49-F238E27FC236}">
                  <a16:creationId xmlns:a16="http://schemas.microsoft.com/office/drawing/2014/main" id="{24AEF425-DB9E-43F9-91EB-E7D4C88D2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24600" y="5943600"/>
              <a:ext cx="533400" cy="533400"/>
            </a:xfrm>
            <a:prstGeom prst="rect">
              <a:avLst/>
            </a:prstGeom>
          </p:spPr>
        </p:pic>
        <p:pic>
          <p:nvPicPr>
            <p:cNvPr id="13" name="Graphic 11" descr="Marker with solid fill">
              <a:extLst>
                <a:ext uri="{FF2B5EF4-FFF2-40B4-BE49-F238E27FC236}">
                  <a16:creationId xmlns:a16="http://schemas.microsoft.com/office/drawing/2014/main" id="{D9E99A36-1859-49BE-8B25-B2FB108CC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18282" y="3647934"/>
              <a:ext cx="457200" cy="457200"/>
            </a:xfrm>
            <a:prstGeom prst="rect">
              <a:avLst/>
            </a:prstGeom>
          </p:spPr>
        </p:pic>
        <p:pic>
          <p:nvPicPr>
            <p:cNvPr id="14" name="Graphic 12" descr="Marker with solid fill">
              <a:extLst>
                <a:ext uri="{FF2B5EF4-FFF2-40B4-BE49-F238E27FC236}">
                  <a16:creationId xmlns:a16="http://schemas.microsoft.com/office/drawing/2014/main" id="{34131A3E-B56D-4A90-9AE4-3D5D154F0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86600" y="4191000"/>
              <a:ext cx="533400" cy="533400"/>
            </a:xfrm>
            <a:prstGeom prst="rect">
              <a:avLst/>
            </a:prstGeom>
          </p:spPr>
        </p:pic>
        <p:pic>
          <p:nvPicPr>
            <p:cNvPr id="15" name="Graphic 13" descr="Marker with solid fill">
              <a:extLst>
                <a:ext uri="{FF2B5EF4-FFF2-40B4-BE49-F238E27FC236}">
                  <a16:creationId xmlns:a16="http://schemas.microsoft.com/office/drawing/2014/main" id="{8F312D9F-E5CB-4B01-B7AF-07DD8E2D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15200" y="3048000"/>
              <a:ext cx="533400" cy="533400"/>
            </a:xfrm>
            <a:prstGeom prst="rect">
              <a:avLst/>
            </a:prstGeom>
          </p:spPr>
        </p:pic>
        <p:grpSp>
          <p:nvGrpSpPr>
            <p:cNvPr id="17" name="Group 33">
              <a:extLst>
                <a:ext uri="{FF2B5EF4-FFF2-40B4-BE49-F238E27FC236}">
                  <a16:creationId xmlns:a16="http://schemas.microsoft.com/office/drawing/2014/main" id="{66F8DE5D-3CB8-45B9-A934-868D50C223A2}"/>
                </a:ext>
              </a:extLst>
            </p:cNvPr>
            <p:cNvGrpSpPr/>
            <p:nvPr/>
          </p:nvGrpSpPr>
          <p:grpSpPr>
            <a:xfrm>
              <a:off x="4560296" y="1943100"/>
              <a:ext cx="3182579" cy="4076700"/>
              <a:chOff x="4560296" y="1943100"/>
              <a:chExt cx="3182579" cy="4076700"/>
            </a:xfrm>
          </p:grpSpPr>
          <p:cxnSp>
            <p:nvCxnSpPr>
              <p:cNvPr id="18" name="Straight Connector 16">
                <a:extLst>
                  <a:ext uri="{FF2B5EF4-FFF2-40B4-BE49-F238E27FC236}">
                    <a16:creationId xmlns:a16="http://schemas.microsoft.com/office/drawing/2014/main" id="{A4BE8270-0EBC-4FFE-8CFD-2581CE917E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88516" y="1943100"/>
                <a:ext cx="2754359" cy="12192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Straight Connector 20">
                <a:extLst>
                  <a:ext uri="{FF2B5EF4-FFF2-40B4-BE49-F238E27FC236}">
                    <a16:creationId xmlns:a16="http://schemas.microsoft.com/office/drawing/2014/main" id="{1CB0D727-B273-44FD-9F3C-BF895C6C5A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0296" y="2667000"/>
                <a:ext cx="1535704" cy="3810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Straight Connector 22">
                <a:extLst>
                  <a:ext uri="{FF2B5EF4-FFF2-40B4-BE49-F238E27FC236}">
                    <a16:creationId xmlns:a16="http://schemas.microsoft.com/office/drawing/2014/main" id="{8316D012-167A-47CE-A05C-60B94C4DA3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96000" y="2667000"/>
                <a:ext cx="495300" cy="33528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Connector 25">
                <a:extLst>
                  <a:ext uri="{FF2B5EF4-FFF2-40B4-BE49-F238E27FC236}">
                    <a16:creationId xmlns:a16="http://schemas.microsoft.com/office/drawing/2014/main" id="{4BBE878D-EBED-4041-80B0-ED89CA06CB36}"/>
                  </a:ext>
                </a:extLst>
              </p:cNvPr>
              <p:cNvCxnSpPr/>
              <p:nvPr/>
            </p:nvCxnSpPr>
            <p:spPr>
              <a:xfrm flipH="1" flipV="1">
                <a:off x="6096000" y="2667000"/>
                <a:ext cx="1143000" cy="16002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Straight Connector 27">
                <a:extLst>
                  <a:ext uri="{FF2B5EF4-FFF2-40B4-BE49-F238E27FC236}">
                    <a16:creationId xmlns:a16="http://schemas.microsoft.com/office/drawing/2014/main" id="{CFE73A95-41D7-4E03-839D-5E3B1626A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46006" y="2743200"/>
                <a:ext cx="1321594" cy="12192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Straight Connector 30">
                <a:extLst>
                  <a:ext uri="{FF2B5EF4-FFF2-40B4-BE49-F238E27FC236}">
                    <a16:creationId xmlns:a16="http://schemas.microsoft.com/office/drawing/2014/main" id="{6983BBEB-2F09-4229-9E18-10714BE8AD80}"/>
                  </a:ext>
                </a:extLst>
              </p:cNvPr>
              <p:cNvCxnSpPr/>
              <p:nvPr/>
            </p:nvCxnSpPr>
            <p:spPr>
              <a:xfrm flipH="1" flipV="1">
                <a:off x="6146006" y="2667000"/>
                <a:ext cx="1321594" cy="64770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6D851095-768E-403D-9DD1-6032F1A11E03}"/>
                </a:ext>
              </a:extLst>
            </p:cNvPr>
            <p:cNvSpPr txBox="1"/>
            <p:nvPr/>
          </p:nvSpPr>
          <p:spPr>
            <a:xfrm>
              <a:off x="7195859" y="4532352"/>
              <a:ext cx="495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TZ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5C27D77-AD7E-46D9-A33C-9CCB16837E3B}"/>
                </a:ext>
              </a:extLst>
            </p:cNvPr>
            <p:cNvSpPr txBox="1"/>
            <p:nvPr/>
          </p:nvSpPr>
          <p:spPr>
            <a:xfrm>
              <a:off x="7353573" y="3968048"/>
              <a:ext cx="495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D1E236E-1317-4BE0-8C15-10E16FD9174E}"/>
                </a:ext>
              </a:extLst>
            </p:cNvPr>
            <p:cNvSpPr txBox="1"/>
            <p:nvPr/>
          </p:nvSpPr>
          <p:spPr>
            <a:xfrm>
              <a:off x="7538742" y="3398306"/>
              <a:ext cx="495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0C1A663-ED11-46A6-9C1E-54C682804E91}"/>
                </a:ext>
              </a:extLst>
            </p:cNvPr>
            <p:cNvSpPr txBox="1"/>
            <p:nvPr/>
          </p:nvSpPr>
          <p:spPr>
            <a:xfrm>
              <a:off x="4519307" y="2988204"/>
              <a:ext cx="527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BF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48BE163-C1BA-4C01-8CDE-2D854283925A}"/>
                </a:ext>
              </a:extLst>
            </p:cNvPr>
            <p:cNvSpPr txBox="1"/>
            <p:nvPr/>
          </p:nvSpPr>
          <p:spPr>
            <a:xfrm>
              <a:off x="4821145" y="3266961"/>
              <a:ext cx="453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BJ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674001E-5670-4CFE-8214-AA1C2F14D1E3}"/>
                </a:ext>
              </a:extLst>
            </p:cNvPr>
            <p:cNvSpPr txBox="1"/>
            <p:nvPr/>
          </p:nvSpPr>
          <p:spPr>
            <a:xfrm>
              <a:off x="6134801" y="6166907"/>
              <a:ext cx="495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ZA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5C449D50-920F-4BF9-BA10-EC187BDF0FF4}"/>
              </a:ext>
            </a:extLst>
          </p:cNvPr>
          <p:cNvSpPr txBox="1"/>
          <p:nvPr/>
        </p:nvSpPr>
        <p:spPr>
          <a:xfrm>
            <a:off x="8636341" y="2488319"/>
            <a:ext cx="3555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BF</a:t>
            </a:r>
            <a:r>
              <a:rPr lang="fr-FR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– 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2 Green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feed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(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Cattle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&amp; SR); 1 laser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methane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detector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BJ</a:t>
            </a:r>
            <a:r>
              <a:rPr lang="fr-FR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– 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2 Green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feed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(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Cattle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ET - 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1 Green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feed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for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cattle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1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Handheld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methane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laser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KE –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Respiratory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chambers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; </a:t>
            </a:r>
            <a:r>
              <a:rPr lang="fr-FR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SF6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TZ</a:t>
            </a:r>
            <a:r>
              <a:rPr lang="fr-FR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–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Handheld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methane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laser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ZA</a:t>
            </a:r>
            <a:r>
              <a:rPr lang="fr-FR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– 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1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respiratory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Chambers, 4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GreenFeed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Handheld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methane</a:t>
            </a:r>
            <a:r>
              <a:rPr lang="fr-FR" b="1" dirty="0">
                <a:solidFill>
                  <a:srgbClr val="00B05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laser</a:t>
            </a:r>
          </a:p>
        </p:txBody>
      </p:sp>
      <p:pic>
        <p:nvPicPr>
          <p:cNvPr id="56" name="Graphic 13" descr="Marker with solid fill">
            <a:extLst>
              <a:ext uri="{FF2B5EF4-FFF2-40B4-BE49-F238E27FC236}">
                <a16:creationId xmlns:a16="http://schemas.microsoft.com/office/drawing/2014/main" id="{14F80C14-0CE0-4176-B106-93678A495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5625" y="4974636"/>
            <a:ext cx="533400" cy="533400"/>
          </a:xfrm>
          <a:prstGeom prst="rect">
            <a:avLst/>
          </a:prstGeom>
        </p:spPr>
      </p:pic>
      <p:pic>
        <p:nvPicPr>
          <p:cNvPr id="57" name="Graphic 13" descr="Marker with solid fill">
            <a:extLst>
              <a:ext uri="{FF2B5EF4-FFF2-40B4-BE49-F238E27FC236}">
                <a16:creationId xmlns:a16="http://schemas.microsoft.com/office/drawing/2014/main" id="{092CB19E-FC2A-443B-9790-E25BC3A19D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3372" y="2644886"/>
            <a:ext cx="425228" cy="425228"/>
          </a:xfrm>
          <a:prstGeom prst="rect">
            <a:avLst/>
          </a:prstGeom>
        </p:spPr>
      </p:pic>
      <p:pic>
        <p:nvPicPr>
          <p:cNvPr id="58" name="Graphic 13" descr="Marker with solid fill">
            <a:extLst>
              <a:ext uri="{FF2B5EF4-FFF2-40B4-BE49-F238E27FC236}">
                <a16:creationId xmlns:a16="http://schemas.microsoft.com/office/drawing/2014/main" id="{AF8391B7-3382-495C-B325-E216AAD2D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0340" y="2443439"/>
            <a:ext cx="425228" cy="425228"/>
          </a:xfrm>
          <a:prstGeom prst="rect">
            <a:avLst/>
          </a:prstGeom>
        </p:spPr>
      </p:pic>
      <p:pic>
        <p:nvPicPr>
          <p:cNvPr id="59" name="Graphic 13" descr="Marker with solid fill">
            <a:extLst>
              <a:ext uri="{FF2B5EF4-FFF2-40B4-BE49-F238E27FC236}">
                <a16:creationId xmlns:a16="http://schemas.microsoft.com/office/drawing/2014/main" id="{DE999D1F-1B23-4C4E-B6A4-86C8A044C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1370" y="2403936"/>
            <a:ext cx="425228" cy="425228"/>
          </a:xfrm>
          <a:prstGeom prst="rect">
            <a:avLst/>
          </a:prstGeom>
        </p:spPr>
      </p:pic>
      <p:pic>
        <p:nvPicPr>
          <p:cNvPr id="60" name="Graphic 13" descr="Marker with solid fill">
            <a:extLst>
              <a:ext uri="{FF2B5EF4-FFF2-40B4-BE49-F238E27FC236}">
                <a16:creationId xmlns:a16="http://schemas.microsoft.com/office/drawing/2014/main" id="{22FBE607-9B06-4275-8440-922A26D5BF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48768" y="3127712"/>
            <a:ext cx="425228" cy="425228"/>
          </a:xfrm>
          <a:prstGeom prst="rect">
            <a:avLst/>
          </a:prstGeom>
        </p:spPr>
      </p:pic>
      <p:pic>
        <p:nvPicPr>
          <p:cNvPr id="61" name="Graphic 12" descr="Marker with solid fill">
            <a:extLst>
              <a:ext uri="{FF2B5EF4-FFF2-40B4-BE49-F238E27FC236}">
                <a16:creationId xmlns:a16="http://schemas.microsoft.com/office/drawing/2014/main" id="{F6A7CAFC-BB32-418F-994E-2411DE917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8713" y="2918262"/>
            <a:ext cx="375261" cy="375261"/>
          </a:xfrm>
          <a:prstGeom prst="rect">
            <a:avLst/>
          </a:prstGeom>
        </p:spPr>
      </p:pic>
      <p:pic>
        <p:nvPicPr>
          <p:cNvPr id="62" name="Graphic 12" descr="Marker with solid fill">
            <a:extLst>
              <a:ext uri="{FF2B5EF4-FFF2-40B4-BE49-F238E27FC236}">
                <a16:creationId xmlns:a16="http://schemas.microsoft.com/office/drawing/2014/main" id="{32217421-5D33-4E27-9291-ACF751803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0272" y="3057641"/>
            <a:ext cx="375261" cy="375261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3FBED954-DC12-4A41-BA1A-048DAE6560A7}"/>
              </a:ext>
            </a:extLst>
          </p:cNvPr>
          <p:cNvSpPr txBox="1"/>
          <p:nvPr/>
        </p:nvSpPr>
        <p:spPr>
          <a:xfrm>
            <a:off x="17155" y="1054082"/>
            <a:ext cx="36133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Organisations in the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MeCLAN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-MIPCLAN Consortium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 countries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GHG quantification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Farmers,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Govts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NGOs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Academia &amp; International Organisations are key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R&amp;D in GHG </a:t>
            </a:r>
            <a:r>
              <a:rPr lang="fr-FR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fr-FR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SSA  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EFA1369F-70C1-4A46-817B-0F2EFDE79A56}"/>
              </a:ext>
            </a:extLst>
          </p:cNvPr>
          <p:cNvCxnSpPr/>
          <p:nvPr/>
        </p:nvCxnSpPr>
        <p:spPr>
          <a:xfrm>
            <a:off x="3630527" y="5216886"/>
            <a:ext cx="1143000" cy="0"/>
          </a:xfrm>
          <a:prstGeom prst="straightConnector1">
            <a:avLst/>
          </a:prstGeom>
          <a:noFill/>
          <a:ln w="4445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626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677AE5E-5061-4F81-8F6B-0B12B63D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39"/>
            <a:ext cx="12192000" cy="332962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Discussion (2/4)</a:t>
            </a: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E0D0F1EE-5A5A-4A0A-9797-C064374F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501"/>
            <a:ext cx="7670305" cy="295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3">
            <a:extLst>
              <a:ext uri="{FF2B5EF4-FFF2-40B4-BE49-F238E27FC236}">
                <a16:creationId xmlns:a16="http://schemas.microsoft.com/office/drawing/2014/main" id="{AB33E887-B265-490F-9B1D-7A547680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9243"/>
            <a:ext cx="5181600" cy="32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4">
            <a:extLst>
              <a:ext uri="{FF2B5EF4-FFF2-40B4-BE49-F238E27FC236}">
                <a16:creationId xmlns:a16="http://schemas.microsoft.com/office/drawing/2014/main" id="{68A2E303-3820-468A-A165-E1868377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29" y="3599243"/>
            <a:ext cx="6750571" cy="32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53DEDF-13B2-4BCF-A298-568DB6F9B4BD}"/>
              </a:ext>
            </a:extLst>
          </p:cNvPr>
          <p:cNvSpPr txBox="1"/>
          <p:nvPr/>
        </p:nvSpPr>
        <p:spPr>
          <a:xfrm>
            <a:off x="0" y="444134"/>
            <a:ext cx="469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Slides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MeCLAN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2DE643-C40D-4A64-9194-C0420BA33D58}"/>
              </a:ext>
            </a:extLst>
          </p:cNvPr>
          <p:cNvSpPr txBox="1"/>
          <p:nvPr/>
        </p:nvSpPr>
        <p:spPr>
          <a:xfrm>
            <a:off x="7785471" y="905432"/>
            <a:ext cx="4571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on centres,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avaliable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endParaRPr lang="fr-FR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 for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</a:t>
            </a:r>
            <a:endParaRPr lang="fr-FR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Metheix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fr-FR" sz="20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ruminant</a:t>
            </a:r>
          </a:p>
        </p:txBody>
      </p:sp>
    </p:spTree>
    <p:extLst>
      <p:ext uri="{BB962C8B-B14F-4D97-AF65-F5344CB8AC3E}">
        <p14:creationId xmlns:p14="http://schemas.microsoft.com/office/powerpoint/2010/main" val="390026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A512F72-0AD4-4B1D-B738-636F5009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39"/>
            <a:ext cx="12192000" cy="332962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Discussion (3/4)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13A622-C2B7-4E0B-9C98-0E273A85C0E3}"/>
              </a:ext>
            </a:extLst>
          </p:cNvPr>
          <p:cNvSpPr txBox="1"/>
          <p:nvPr/>
        </p:nvSpPr>
        <p:spPr>
          <a:xfrm>
            <a:off x="0" y="602205"/>
            <a:ext cx="1202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Slides from </a:t>
            </a:r>
            <a:r>
              <a:rPr lang="en-US" sz="2400" b="1" i="1" dirty="0" err="1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capacaity</a:t>
            </a:r>
            <a:r>
              <a:rPr lang="en-US" sz="2400" b="1" i="1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building </a:t>
            </a:r>
            <a:r>
              <a:rPr lang="en-US" sz="2400" b="1" i="1" dirty="0" err="1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MeCLAN</a:t>
            </a:r>
            <a:r>
              <a:rPr lang="en-US" sz="2400" b="1" i="1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-MIPCLAN training  7-11</a:t>
            </a:r>
            <a:r>
              <a:rPr lang="en-US" sz="2400" b="1" i="1" baseline="30000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th</a:t>
            </a:r>
            <a:r>
              <a:rPr lang="en-US" sz="2400" b="1" i="1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October, 2024 </a:t>
            </a:r>
            <a:endParaRPr lang="fr-FR" sz="2400" b="1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881EFB-1621-46E3-B4FF-D0D92C3598EA}"/>
              </a:ext>
            </a:extLst>
          </p:cNvPr>
          <p:cNvSpPr txBox="1"/>
          <p:nvPr/>
        </p:nvSpPr>
        <p:spPr>
          <a:xfrm>
            <a:off x="1" y="4599010"/>
            <a:ext cx="12055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technicians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trained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RC, SF</a:t>
            </a:r>
            <a:r>
              <a:rPr lang="fr-FR" sz="22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GreenFeed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system,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ILRI, Kenya; 1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CIRDES, Burkina-Faso, 1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South </a:t>
            </a:r>
            <a:r>
              <a:rPr lang="fr-FR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  <a:endParaRPr lang="fr-FR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39BC6C-5C3D-423E-8110-53108056C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674"/>
            <a:ext cx="4013200" cy="3009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990976-8DC6-4A0A-9504-F5D96E61D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50" y="1412074"/>
            <a:ext cx="4013200" cy="3009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B46AF-F8BA-46AA-84D1-99DFFD058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1420554"/>
            <a:ext cx="4035759" cy="30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5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5483F0A-3ECE-4AA6-BA97-16FD43DD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39"/>
            <a:ext cx="12192000" cy="332962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Discussion (4/4)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A5EF56-A030-4301-A98E-3286A93F497E}"/>
              </a:ext>
            </a:extLst>
          </p:cNvPr>
          <p:cNvSpPr txBox="1"/>
          <p:nvPr/>
        </p:nvSpPr>
        <p:spPr>
          <a:xfrm>
            <a:off x="0" y="602205"/>
            <a:ext cx="1202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2D2DB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Research gaps in GHG quantification from livestock in SSA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64E7A3-3B67-4CF5-95CD-D1C139265C06}"/>
              </a:ext>
            </a:extLst>
          </p:cNvPr>
          <p:cNvSpPr txBox="1"/>
          <p:nvPr/>
        </p:nvSpPr>
        <p:spPr>
          <a:xfrm>
            <a:off x="152400" y="3198167"/>
            <a:ext cx="1073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management practices (BMP) used to increase livestock productivity in SSA</a:t>
            </a:r>
          </a:p>
        </p:txBody>
      </p:sp>
      <p:pic>
        <p:nvPicPr>
          <p:cNvPr id="11" name="Graphique 10" descr="ADN avec un remplissage uni">
            <a:extLst>
              <a:ext uri="{FF2B5EF4-FFF2-40B4-BE49-F238E27FC236}">
                <a16:creationId xmlns:a16="http://schemas.microsoft.com/office/drawing/2014/main" id="{E2C68A81-AFC9-4AD0-A652-B5D6BDEC3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50" y="4106050"/>
            <a:ext cx="914400" cy="914400"/>
          </a:xfrm>
          <a:prstGeom prst="rect">
            <a:avLst/>
          </a:prstGeom>
        </p:spPr>
      </p:pic>
      <p:pic>
        <p:nvPicPr>
          <p:cNvPr id="13" name="Graphique 12" descr="Livres avec un remplissage uni">
            <a:extLst>
              <a:ext uri="{FF2B5EF4-FFF2-40B4-BE49-F238E27FC236}">
                <a16:creationId xmlns:a16="http://schemas.microsoft.com/office/drawing/2014/main" id="{A2453BB7-6904-4173-AE00-DCF811D01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668" y="4066708"/>
            <a:ext cx="1118632" cy="11186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35BB63-A28A-4898-9B29-AE958E6AD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" y="3844066"/>
            <a:ext cx="1885553" cy="14141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777708-06E5-49A7-9BFD-B2691224D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847" y="4066708"/>
            <a:ext cx="1885553" cy="113133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9AE07B-BB07-4C7B-A4ED-47BC79AE9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7042" y="4106050"/>
            <a:ext cx="1268413" cy="9525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F74C4FB-620A-4216-9CE4-55E1B1583282}"/>
              </a:ext>
            </a:extLst>
          </p:cNvPr>
          <p:cNvSpPr txBox="1"/>
          <p:nvPr/>
        </p:nvSpPr>
        <p:spPr>
          <a:xfrm>
            <a:off x="152400" y="5375539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Nutrition / </a:t>
            </a:r>
            <a:r>
              <a:rPr lang="fr-FR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endParaRPr lang="fr-FR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936BD8-968A-4D74-A7FE-4F0E03FE0967}"/>
              </a:ext>
            </a:extLst>
          </p:cNvPr>
          <p:cNvSpPr txBox="1"/>
          <p:nvPr/>
        </p:nvSpPr>
        <p:spPr>
          <a:xfrm>
            <a:off x="2536032" y="5276599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lang="fr-FR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endParaRPr lang="fr-FR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2B3A618-7CB6-4DF7-961B-4B17EFD6B6CC}"/>
              </a:ext>
            </a:extLst>
          </p:cNvPr>
          <p:cNvSpPr txBox="1"/>
          <p:nvPr/>
        </p:nvSpPr>
        <p:spPr>
          <a:xfrm>
            <a:off x="4704556" y="5258231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 Health and Disease Control</a:t>
            </a:r>
            <a:endParaRPr lang="fr-FR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7CA6679-44A4-41E0-9914-CDBF2684BD6A}"/>
              </a:ext>
            </a:extLst>
          </p:cNvPr>
          <p:cNvSpPr txBox="1"/>
          <p:nvPr/>
        </p:nvSpPr>
        <p:spPr>
          <a:xfrm>
            <a:off x="7327900" y="5329372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Manure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fr-FR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936F7C0-F0B1-485F-B4BD-E2B49161EB92}"/>
              </a:ext>
            </a:extLst>
          </p:cNvPr>
          <p:cNvSpPr txBox="1"/>
          <p:nvPr/>
        </p:nvSpPr>
        <p:spPr>
          <a:xfrm>
            <a:off x="9951244" y="5176465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 and Data management</a:t>
            </a:r>
            <a:endParaRPr lang="fr-FR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CE9F4D1-4AAD-488D-BDC1-967379A4D3A0}"/>
              </a:ext>
            </a:extLst>
          </p:cNvPr>
          <p:cNvSpPr/>
          <p:nvPr/>
        </p:nvSpPr>
        <p:spPr>
          <a:xfrm>
            <a:off x="507206" y="1247770"/>
            <a:ext cx="2895600" cy="172044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Limited context-specific emission factors</a:t>
            </a:r>
          </a:p>
          <a:p>
            <a:pPr algn="ctr"/>
            <a:endParaRPr lang="fr-FR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25380F8-D630-427F-B70D-0EB5A297BE75}"/>
              </a:ext>
            </a:extLst>
          </p:cNvPr>
          <p:cNvSpPr/>
          <p:nvPr/>
        </p:nvSpPr>
        <p:spPr>
          <a:xfrm>
            <a:off x="4133453" y="1221574"/>
            <a:ext cx="3467100" cy="1720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Limited comprehensive data on livestock management/ direct CH</a:t>
            </a:r>
            <a:r>
              <a:rPr lang="en-US" sz="2200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quantification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7DD8427-E6C8-4613-973C-75D55426D520}"/>
              </a:ext>
            </a:extLst>
          </p:cNvPr>
          <p:cNvSpPr/>
          <p:nvPr/>
        </p:nvSpPr>
        <p:spPr>
          <a:xfrm>
            <a:off x="8217694" y="1251365"/>
            <a:ext cx="3809206" cy="17625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Inadequate research on enteric methane mitigation strategies and ruminant microbiota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6303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1706</TotalTime>
  <Words>1318</Words>
  <Application>Microsoft Office PowerPoint</Application>
  <PresentationFormat>Grand écran</PresentationFormat>
  <Paragraphs>147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AdvOT6e5d2ec0</vt:lpstr>
      <vt:lpstr>Algerian</vt:lpstr>
      <vt:lpstr>Aptos</vt:lpstr>
      <vt:lpstr>Arial</vt:lpstr>
      <vt:lpstr>Baskerville Old Face</vt:lpstr>
      <vt:lpstr>Calibri</vt:lpstr>
      <vt:lpstr>Calibri Light</vt:lpstr>
      <vt:lpstr>Poppins</vt:lpstr>
      <vt:lpstr>Raleway</vt:lpstr>
      <vt:lpstr>Times New Roman</vt:lpstr>
      <vt:lpstr>Wingdings</vt:lpstr>
      <vt:lpstr>Thème Office</vt:lpstr>
      <vt:lpstr>Mitigation Practices for low-carbon Livestock in sub-Saharan Africa research network-Living Lab </vt:lpstr>
      <vt:lpstr>Introduction (1/2)</vt:lpstr>
      <vt:lpstr>Research Questions</vt:lpstr>
      <vt:lpstr>Materials &amp; Methods (1/ 2)</vt:lpstr>
      <vt:lpstr>Materials &amp; Methods (2/2)</vt:lpstr>
      <vt:lpstr>Results  and Discussion (1/4)</vt:lpstr>
      <vt:lpstr>Results  and Discussion (2/4)</vt:lpstr>
      <vt:lpstr>Results  and Discussion (3/4)</vt:lpstr>
      <vt:lpstr>Results  and Discussion (4/4)</vt:lpstr>
      <vt:lpstr>Conclusions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Tobi Akinropo</cp:lastModifiedBy>
  <cp:revision>69</cp:revision>
  <dcterms:created xsi:type="dcterms:W3CDTF">2019-12-11T10:12:20Z</dcterms:created>
  <dcterms:modified xsi:type="dcterms:W3CDTF">2024-10-08T14:46:52Z</dcterms:modified>
</cp:coreProperties>
</file>